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  <p:sldMasterId id="2147483972" r:id="rId2"/>
  </p:sldMasterIdLst>
  <p:notesMasterIdLst>
    <p:notesMasterId r:id="rId22"/>
  </p:notesMasterIdLst>
  <p:handoutMasterIdLst>
    <p:handoutMasterId r:id="rId23"/>
  </p:handoutMasterIdLst>
  <p:sldIdLst>
    <p:sldId id="509" r:id="rId3"/>
    <p:sldId id="508" r:id="rId4"/>
    <p:sldId id="496" r:id="rId5"/>
    <p:sldId id="515" r:id="rId6"/>
    <p:sldId id="495" r:id="rId7"/>
    <p:sldId id="516" r:id="rId8"/>
    <p:sldId id="500" r:id="rId9"/>
    <p:sldId id="497" r:id="rId10"/>
    <p:sldId id="501" r:id="rId11"/>
    <p:sldId id="510" r:id="rId12"/>
    <p:sldId id="499" r:id="rId13"/>
    <p:sldId id="503" r:id="rId14"/>
    <p:sldId id="504" r:id="rId15"/>
    <p:sldId id="502" r:id="rId16"/>
    <p:sldId id="505" r:id="rId17"/>
    <p:sldId id="486" r:id="rId18"/>
    <p:sldId id="514" r:id="rId19"/>
    <p:sldId id="511" r:id="rId20"/>
    <p:sldId id="51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FF00FF"/>
    <a:srgbClr val="AB2532"/>
    <a:srgbClr val="003399"/>
    <a:srgbClr val="003300"/>
    <a:srgbClr val="0000FF"/>
    <a:srgbClr val="FFCCFF"/>
    <a:srgbClr val="000099"/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29" autoAdjust="0"/>
    <p:restoredTop sz="85031" autoAdjust="0"/>
  </p:normalViewPr>
  <p:slideViewPr>
    <p:cSldViewPr>
      <p:cViewPr varScale="1">
        <p:scale>
          <a:sx n="73" d="100"/>
          <a:sy n="73" d="100"/>
        </p:scale>
        <p:origin x="-1788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1933DD-43F3-40A3-8194-2BDEACAAF688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8330E3-6299-4609-9A5B-A97897367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B0E59C-9156-4B8A-BF6E-3ADBDBDAF692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2B17CD-1738-40D7-916F-E5FF8680A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13D1D-8824-4443-A7EA-6F221EB35A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3A59-DE93-476E-A868-C9ED0413A619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EBD0-F3D2-426D-9FF9-705DB5FA7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DDB8-AD75-4D20-A334-64C3CF41B030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76A19-E790-4E36-BEA0-5C4E6D24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D3D7-6FDB-4E13-88DB-B769A84ECB0F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12FE2-9C66-4316-9B67-CE855ADC1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91B370C-DFBB-4A83-A5FB-451249BF4753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1A63B6-A919-4E56-B95E-24CAB3535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E115C4-CFC0-485D-A27F-47FE3BD9A089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944E90-0800-43B6-8D77-67D24AC43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16368C-BA45-47BF-A975-051B2FF70631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F32EF7-6C44-423A-B81F-E99D337A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435CDC0-0229-4D19-B4F5-7C2295169A27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A8538D-0E45-4827-82BC-F543CF962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ED06DD-D62B-4DAB-BC79-5F7ED627AC45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AD2E77-F2E3-44BE-AFF9-23C57AD49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6D9395-C91D-4B5C-971E-B0EA7B803EA5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9A7A18-5F50-44BC-88C4-F1007B157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693CC6-473A-437A-B400-0BDB3505E093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5D275E-6D62-41A1-9472-B1A3C8AB9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8EE15A-C8DD-4D8A-8503-C66EEC06A135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61696F-11E9-430B-A0E9-A4942B479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6E99-1DE0-40E9-8193-25857DCABEA9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E0DB6-9FB5-4F7A-A219-2D4F725F1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417447-1511-4D4E-B7FF-13D1A8E2E090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2D1C75-89B2-444B-908B-BEAEEC237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6B60D8-4449-4AC4-885B-622A999F50A2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79D4DC-E3D8-4E51-A07F-84C543EA6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70501F-68AD-41FE-A864-44746B2BFF40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11827F-6F9C-493D-8D5A-EADC33F7F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D3CD-68C6-4420-92BA-33A8AAFCDDC0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F4A5-9C0A-4EDF-BB4B-CA976744B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1154-8C91-4B93-B643-C284BD4C2E9B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11A6-810D-4242-8E09-8C04A2DDA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A4E2-DAE4-4116-8977-282121389E36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1724-008B-4B78-9D2E-9F2B6EBE5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A55DE-A53E-40A3-AF12-03F150126AE6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22CB-B4F0-4D6B-AB84-D3137861A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1ED9-3176-4159-8C1B-E764FB4C1D02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BB84-2620-4D0E-AB0E-CE52BE81B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75C4-82DF-4053-8BE7-007860C1E749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1329-3153-44F1-BF82-6C4CBCEF6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2262-0653-4AC0-B322-6423CF5DF19B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3D3B-46C1-42FA-83F4-B45D410CE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FCA377-681A-49FB-BCBE-79D857455B75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8A9197-4B52-44D5-88B3-08F1FCBE8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15" r:id="rId2"/>
    <p:sldLayoutId id="2147484124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5" r:id="rId9"/>
    <p:sldLayoutId id="2147484121" r:id="rId10"/>
    <p:sldLayoutId id="21474841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57C72FB0-6C1B-4704-9B8C-A82F719FE49D}" type="datetimeFigureOut">
              <a:rPr lang="en-US"/>
              <a:pPr>
                <a:defRPr/>
              </a:pPr>
              <a:t>01-Oct-18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FFC8F455-09B6-483A-81CD-1BD1CDB32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20C8F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20C8F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hp\Desktop\National%20Conference%20final\film%20for%20award%20presentation\millets3.wmv" TargetMode="External"/><Relationship Id="rId1" Type="http://schemas.openxmlformats.org/officeDocument/2006/relationships/video" Target="file:///C:\Users\hp\Desktop\National%20Conference%20final\film%20for%20award%20presentation\Millets1.wmv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49363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PROMOTION OF MILLETS IN TAMILNADU</a:t>
            </a:r>
            <a:br>
              <a:rPr lang="en-US" sz="3600" b="1" smtClean="0"/>
            </a:br>
            <a:r>
              <a:rPr lang="en-US" sz="3200" b="1" smtClean="0"/>
              <a:t>NATIONAL LEVEL WORKSHOP ON MILLETS</a:t>
            </a:r>
            <a:endParaRPr lang="en-IN" sz="3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3" y="1951038"/>
            <a:ext cx="8610600" cy="4572000"/>
          </a:xfrm>
        </p:spPr>
        <p:txBody>
          <a:bodyPr>
            <a:normAutofit fontScale="4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0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0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b="1" dirty="0" smtClean="0">
                <a:latin typeface="Arial Black" pitchFamily="34" charset="0"/>
              </a:rPr>
              <a:t>DATE:  28.09.2018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400" b="1" dirty="0" smtClean="0">
              <a:latin typeface="Arial Black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100" b="1" dirty="0" err="1" smtClean="0"/>
              <a:t>VENUE:Vaikunth</a:t>
            </a:r>
            <a:r>
              <a:rPr lang="en-US" sz="5100" b="1" dirty="0" smtClean="0"/>
              <a:t> Mehta National Institute of Cooperative Management(VAMNICOM).</a:t>
            </a:r>
            <a:r>
              <a:rPr lang="en-US" sz="5100" b="1" dirty="0" err="1" smtClean="0"/>
              <a:t>Pune</a:t>
            </a:r>
            <a:endParaRPr lang="en-US" sz="51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100" dirty="0" smtClean="0"/>
              <a:t>       </a:t>
            </a:r>
            <a:endParaRPr lang="en-US" sz="2800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400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/>
              <a:t>George </a:t>
            </a:r>
            <a:r>
              <a:rPr lang="en-US" sz="4400" dirty="0" err="1" smtClean="0"/>
              <a:t>Mammen</a:t>
            </a:r>
            <a:r>
              <a:rPr lang="en-US" sz="4400" dirty="0" smtClean="0"/>
              <a:t>.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/>
              <a:t>     </a:t>
            </a:r>
            <a:r>
              <a:rPr lang="en-US" sz="4400" b="1" dirty="0" smtClean="0"/>
              <a:t>Deputy Director of Agriculture(Paddy&amp; Millets)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/>
              <a:t>       </a:t>
            </a:r>
            <a:r>
              <a:rPr lang="en-US" sz="4400" dirty="0" err="1" smtClean="0"/>
              <a:t>T.Thanasekaran</a:t>
            </a:r>
            <a:endParaRPr lang="en-US" sz="4400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/>
              <a:t> .  </a:t>
            </a:r>
            <a:r>
              <a:rPr lang="en-US" sz="4400" b="1" dirty="0" smtClean="0"/>
              <a:t>State Level Consultant(NFSM)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/>
              <a:t>  </a:t>
            </a:r>
            <a:r>
              <a:rPr lang="en-US" sz="4400" b="1" dirty="0" smtClean="0"/>
              <a:t>Directorate of </a:t>
            </a:r>
            <a:r>
              <a:rPr lang="en-US" sz="4400" b="1" dirty="0" err="1" smtClean="0"/>
              <a:t>Agriculture.Chennai</a:t>
            </a:r>
            <a:endParaRPr lang="en-US" sz="4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609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660066"/>
                </a:solidFill>
                <a:latin typeface="Arial" charset="0"/>
                <a:ea typeface="MS PGothic" pitchFamily="34" charset="-128"/>
                <a:cs typeface="Arial" charset="0"/>
              </a:rPr>
              <a:t>CONSTRAINTS IN  MILLET CULTIVATION</a:t>
            </a:r>
            <a:endParaRPr lang="en-IN" sz="3200" smtClean="0">
              <a:ea typeface="MS PGothic" pitchFamily="34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562600"/>
          </a:xfrm>
        </p:spPr>
        <p:txBody>
          <a:bodyPr>
            <a:no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Changes in the consumption pattern</a:t>
            </a:r>
          </a:p>
          <a:p>
            <a:pPr marL="457200" lvl="1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Erratic Rain Fall due to vagaries in Monsoon.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Declining farm size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dirty="0" smtClean="0">
                <a:cs typeface="Arial" pitchFamily="34" charset="0"/>
              </a:rPr>
              <a:t>Major area under </a:t>
            </a:r>
            <a:r>
              <a:rPr lang="en-US" sz="2300" dirty="0" err="1" smtClean="0">
                <a:cs typeface="Arial" pitchFamily="34" charset="0"/>
              </a:rPr>
              <a:t>rainfed</a:t>
            </a:r>
            <a:r>
              <a:rPr lang="en-US" sz="2300" dirty="0" smtClean="0">
                <a:cs typeface="Arial" pitchFamily="34" charset="0"/>
              </a:rPr>
              <a:t> condition and cultivation of poor yielding local varieties,.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Non availability of High yielding Hybrids/HYV except Maize and </a:t>
            </a:r>
            <a:r>
              <a:rPr lang="en-US" sz="2300" b="1" dirty="0" err="1" smtClean="0">
                <a:cs typeface="Arial" pitchFamily="34" charset="0"/>
              </a:rPr>
              <a:t>Bajra</a:t>
            </a:r>
            <a:r>
              <a:rPr lang="en-US" sz="2300" b="1" dirty="0" smtClean="0">
                <a:cs typeface="Arial" pitchFamily="34" charset="0"/>
              </a:rPr>
              <a:t>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Farmers not able to obtain Remunerative price leading to lesser returns.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Lack of awareness of Improved methods of Production  &amp; Technologies.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Weak post harvesting &amp;  market linkages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Lack of Public Procurement &amp; Marketing.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300" b="1" dirty="0" smtClean="0">
                <a:cs typeface="Arial" pitchFamily="34" charset="0"/>
              </a:rPr>
              <a:t>Declining investment in agriculture by Public &amp; Private sectors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IN" sz="23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762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660066"/>
                </a:solidFill>
                <a:latin typeface="Arial" charset="0"/>
                <a:cs typeface="Arial" charset="0"/>
              </a:rPr>
              <a:t>Year wise  Food Grain Area and Production</a:t>
            </a:r>
            <a:endParaRPr lang="en-US" sz="3200" b="1" smtClean="0">
              <a:solidFill>
                <a:srgbClr val="7030A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4495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2057400"/>
              </a:tblGrid>
              <a:tr h="1137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Year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Area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M.Ha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(M.MT)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2009-10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3.034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7.505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2010-11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3.174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7.594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1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2011-12*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3.209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10.152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2012-13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2.648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5.605</a:t>
                      </a:r>
                      <a:endParaRPr lang="en-IN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2013-14 **</a:t>
                      </a: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3.475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11.002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2014-15</a:t>
                      </a: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3.741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12.795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2015-16 #</a:t>
                      </a:r>
                      <a:endParaRPr lang="en-IN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3.755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11.370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rgbClr val="FFC000"/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2016-17 @</a:t>
                      </a:r>
                      <a:endParaRPr lang="en-IN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2.946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5.238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71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2017-18</a:t>
                      </a:r>
                      <a:endParaRPr lang="en-IN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6" marR="66676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3.636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11.484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6" marR="1828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97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2133600"/>
            <a:ext cx="3962400" cy="3508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1638" indent="-379413" algn="just">
              <a:defRPr/>
            </a:pPr>
            <a:r>
              <a:rPr lang="en-US" b="1" dirty="0">
                <a:solidFill>
                  <a:srgbClr val="0000FF"/>
                </a:solidFill>
                <a:latin typeface="VANAVIL-Avvaiyar" pitchFamily="2" charset="0"/>
                <a:ea typeface="Calibri"/>
                <a:cs typeface="Times New Roman"/>
              </a:rPr>
              <a:t>(*)    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</a:rPr>
              <a:t>Krishi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</a:rPr>
              <a:t> Karman Award for the Highest Food Grain Production in the country</a:t>
            </a:r>
          </a:p>
          <a:p>
            <a:pPr marL="401638" indent="-401638"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VANAVIL-Avvaiyar" pitchFamily="2" charset="0"/>
                <a:cs typeface="Times New Roman"/>
              </a:rPr>
              <a:t>(**)   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</a:rPr>
              <a:t>Krishi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</a:rPr>
              <a:t> Karman Award for the Highest Pulses Production in the country</a:t>
            </a:r>
            <a:r>
              <a:rPr lang="en-US" b="1" dirty="0">
                <a:solidFill>
                  <a:srgbClr val="0000FF"/>
                </a:solidFill>
                <a:latin typeface="VANAVIL-Avvaiyar" pitchFamily="2" charset="0"/>
                <a:ea typeface="Calibri"/>
                <a:cs typeface="Times New Roman"/>
              </a:rPr>
              <a:t> </a:t>
            </a:r>
          </a:p>
          <a:p>
            <a:pPr marL="401638" indent="-401638" algn="just">
              <a:defRPr/>
            </a:pPr>
            <a:r>
              <a:rPr lang="en-US" b="1" dirty="0">
                <a:solidFill>
                  <a:srgbClr val="FF0000"/>
                </a:solidFill>
                <a:latin typeface="VANAVIL-Avvaiyar" pitchFamily="2" charset="0"/>
                <a:ea typeface="Calibri"/>
                <a:cs typeface="Times New Roman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Calibri"/>
                <a:cs typeface="Times New Roman"/>
              </a:rPr>
              <a:t>#</a:t>
            </a:r>
            <a:r>
              <a:rPr lang="en-US" b="1" dirty="0">
                <a:solidFill>
                  <a:srgbClr val="FF0000"/>
                </a:solidFill>
                <a:latin typeface="VANAVIL-Avvaiyar" pitchFamily="2" charset="0"/>
                <a:ea typeface="Calibri"/>
                <a:cs typeface="Times New Roman"/>
              </a:rPr>
              <a:t>)   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Krishi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 Karman Award for  the Highest Coarse Cereals in the country</a:t>
            </a:r>
            <a:r>
              <a:rPr lang="en-US" b="1" dirty="0">
                <a:solidFill>
                  <a:srgbClr val="FF0000"/>
                </a:solidFill>
                <a:latin typeface="VANAVIL-Avvaiyar" pitchFamily="2" charset="0"/>
                <a:ea typeface="Calibri"/>
                <a:cs typeface="Times New Roman"/>
              </a:rPr>
              <a:t> </a:t>
            </a:r>
          </a:p>
          <a:p>
            <a:pPr marL="401638" indent="-401638" algn="just">
              <a:defRPr/>
            </a:pPr>
            <a:r>
              <a:rPr lang="en-US" b="1" dirty="0">
                <a:solidFill>
                  <a:srgbClr val="0000FF"/>
                </a:solidFill>
                <a:latin typeface="VANAVIL-Avvaiyar" pitchFamily="2" charset="0"/>
                <a:ea typeface="Calibri"/>
                <a:cs typeface="Times New Roman"/>
              </a:rPr>
              <a:t>(@) 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</a:rPr>
              <a:t>Krishi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</a:rPr>
              <a:t> Karman Award for the Highest Food Grain Production in the country</a:t>
            </a:r>
            <a:endParaRPr lang="en-IN" b="1" dirty="0">
              <a:solidFill>
                <a:srgbClr val="0000FF"/>
              </a:solidFill>
              <a:latin typeface="VANAVIL-Avvaiyar" pitchFamily="2" charset="0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rgbClr val="003399"/>
                </a:solidFill>
                <a:latin typeface="Arial" charset="0"/>
                <a:cs typeface="Arial" charset="0"/>
              </a:rPr>
              <a:t>Millets</a:t>
            </a:r>
            <a:br>
              <a:rPr lang="en-US" sz="3200" b="1" smtClean="0">
                <a:solidFill>
                  <a:srgbClr val="003399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rgbClr val="003399"/>
                </a:solidFill>
                <a:latin typeface="Arial" charset="0"/>
                <a:cs typeface="Arial" charset="0"/>
              </a:rPr>
              <a:t>Area Coverage and Production Programme</a:t>
            </a:r>
            <a:r>
              <a:rPr lang="en-US" sz="3200" b="1" smtClean="0">
                <a:solidFill>
                  <a:srgbClr val="003399"/>
                </a:solidFill>
                <a:latin typeface="VANAVIL-Avvaiyar" pitchFamily="2" charset="0"/>
              </a:rPr>
              <a:t> 2018-19</a:t>
            </a:r>
            <a:endParaRPr lang="en-US" sz="3200" b="1" smtClean="0">
              <a:solidFill>
                <a:srgbClr val="003399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305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112"/>
                <a:gridCol w="1052688"/>
                <a:gridCol w="968828"/>
                <a:gridCol w="1186542"/>
                <a:gridCol w="1186542"/>
                <a:gridCol w="1164570"/>
                <a:gridCol w="1208516"/>
              </a:tblGrid>
              <a:tr h="964613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Crop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Area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Lakh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Ha)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Production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Lakh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Mt)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VANAVIL-Avvaiyar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</a:tr>
              <a:tr h="395598">
                <a:tc>
                  <a:txBody>
                    <a:bodyPr/>
                    <a:lstStyle/>
                    <a:p>
                      <a:endParaRPr lang="en-IN" sz="1800" b="1" dirty="0"/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Kharif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Rabi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Kharif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Rabi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5598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Jowar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2.303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1.787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4.090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4.535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3.339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7.874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5598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Bajra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0.411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0.731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0.759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0.880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1.640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559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Ragi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0.777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0.243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2.233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0.754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2.987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559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Maize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1.929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1.900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3.829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16.238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12.909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29.147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559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Minor Millet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0.265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0.065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0.306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0.047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0.353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5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Millet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5.594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" marR="7619" marT="762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4.406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" marR="7619" marT="762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</a:p>
                  </a:txBody>
                  <a:tcPr marL="7619" marR="7619" marT="762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24.071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" marR="7619" marT="762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17.929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" marR="7619" marT="762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42.00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" marR="7619" marT="762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45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7030A0"/>
                </a:solidFill>
                <a:latin typeface="Algerian" pitchFamily="82" charset="0"/>
              </a:rPr>
              <a:t>STRATEGIES  to increase the production  in  MILLETS</a:t>
            </a:r>
            <a:endParaRPr lang="en-US" sz="4000" b="1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5562600" cy="5562600"/>
          </a:xfrm>
        </p:spPr>
        <p:txBody>
          <a:bodyPr>
            <a:noAutofit/>
          </a:bodyPr>
          <a:lstStyle/>
          <a:p>
            <a:pPr marL="228600" indent="-228600" algn="just" eaLnBrk="1" fontAlgn="auto" hangingPunct="1"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Replacing the traditional long duration low yielding varieties with high yielding short duration varieties </a:t>
            </a:r>
          </a:p>
          <a:p>
            <a:pPr marL="228600" indent="-228600" algn="just" eaLnBrk="1" fontAlgn="auto" hangingPunct="1"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b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Bringing additional area of millets in the current fallow areas in a phased manner</a:t>
            </a:r>
            <a:r>
              <a:rPr lang="en-US" sz="1800" b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800" dirty="0" smtClean="0"/>
          </a:p>
          <a:p>
            <a:pPr marL="228600" indent="-228600" algn="just" eaLnBrk="1" fontAlgn="auto" hangingPunct="1"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cs typeface="Arial" pitchFamily="34" charset="0"/>
              </a:rPr>
              <a:t>Interventions - cluster demonstration, distribution of certified seeds of High Yielding Varieties, </a:t>
            </a:r>
            <a:r>
              <a:rPr lang="en-US" sz="1800" dirty="0" smtClean="0"/>
              <a:t>Seed drill sowing, </a:t>
            </a:r>
            <a:r>
              <a:rPr lang="en-GB" sz="1800" dirty="0" smtClean="0"/>
              <a:t>Community sowing, </a:t>
            </a:r>
            <a:r>
              <a:rPr lang="en-US" sz="1800" dirty="0" smtClean="0"/>
              <a:t>Intercropping with pulses </a:t>
            </a:r>
            <a:r>
              <a:rPr lang="en-US" sz="1800" dirty="0" smtClean="0">
                <a:cs typeface="Arial" pitchFamily="34" charset="0"/>
              </a:rPr>
              <a:t>and local initiatives (Need based technologies)  included under    NFSM- coarse cereals &amp; </a:t>
            </a:r>
            <a:r>
              <a:rPr lang="en-US" sz="1800" dirty="0" err="1" smtClean="0">
                <a:cs typeface="Arial" pitchFamily="34" charset="0"/>
              </a:rPr>
              <a:t>Nutricereals</a:t>
            </a:r>
            <a:r>
              <a:rPr lang="en-US" sz="1800" dirty="0" smtClean="0">
                <a:cs typeface="Arial" pitchFamily="34" charset="0"/>
              </a:rPr>
              <a:t>.</a:t>
            </a:r>
          </a:p>
          <a:p>
            <a:pPr marL="228600" indent="-228600" algn="just" eaLnBrk="1" fontAlgn="auto" hangingPunct="1"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Productivity enhancing Inputs - L</a:t>
            </a:r>
            <a:r>
              <a:rPr lang="en-IN" sz="1800" dirty="0" err="1" smtClean="0"/>
              <a:t>iquid</a:t>
            </a:r>
            <a:r>
              <a:rPr lang="en-IN" sz="1800" dirty="0" smtClean="0"/>
              <a:t> </a:t>
            </a:r>
            <a:r>
              <a:rPr lang="en-IN" sz="1800" dirty="0" err="1" smtClean="0"/>
              <a:t>biofertilizer</a:t>
            </a:r>
            <a:r>
              <a:rPr lang="en-IN" sz="1800" dirty="0" smtClean="0"/>
              <a:t>, Maize booster / plant growth regulator , MN Mixture &amp; Biocides</a:t>
            </a:r>
          </a:p>
          <a:p>
            <a:pPr marL="228600" indent="-228600" algn="just" eaLnBrk="1" fontAlgn="auto" hangingPunct="1"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cs typeface="Arial" pitchFamily="34" charset="0"/>
              </a:rPr>
              <a:t>Direct Procurement </a:t>
            </a:r>
            <a:r>
              <a:rPr lang="en-US" sz="1800" dirty="0" err="1" smtClean="0">
                <a:cs typeface="Arial" pitchFamily="34" charset="0"/>
              </a:rPr>
              <a:t>centres</a:t>
            </a:r>
            <a:r>
              <a:rPr lang="en-US" sz="1800" dirty="0" smtClean="0">
                <a:cs typeface="Arial" pitchFamily="34" charset="0"/>
              </a:rPr>
              <a:t> to procure Millets.</a:t>
            </a:r>
          </a:p>
          <a:p>
            <a:pPr eaLnBrk="1" hangingPunct="1">
              <a:defRPr/>
            </a:pPr>
            <a:r>
              <a:rPr lang="en-US" sz="1800" dirty="0" smtClean="0"/>
              <a:t>Financial assistance for Post Harvest Management and Value addition by establishment of modern millet based processing units.</a:t>
            </a:r>
          </a:p>
          <a:p>
            <a:pPr marL="228600" indent="-228600" algn="just" eaLnBrk="1" fontAlgn="auto" hangingPunct="1"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>
                <a:cs typeface="Arial" pitchFamily="34" charset="0"/>
              </a:rPr>
              <a:t>Seed Production through Seed Hubs.</a:t>
            </a:r>
          </a:p>
          <a:p>
            <a:pPr marL="228600" indent="-228600" algn="just" eaLnBrk="1" fontAlgn="auto" hangingPunct="1"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sz="1800" dirty="0"/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6" name="Millets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921375" y="1219200"/>
            <a:ext cx="30765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millets3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937250" y="3886200"/>
            <a:ext cx="30337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6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353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mute="1">
                <p:cTn id="14" repeatCount="indefinite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mute="1">
                <p:cTn id="20" repeatCount="indefinite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b="1" smtClean="0">
                <a:solidFill>
                  <a:srgbClr val="66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SPECIAL INTIATIVES FOR INCREASING THE PRODUCTION AND FARMERS INCOME  IN TAMILNADU</a:t>
            </a:r>
            <a:endParaRPr lang="en-IN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935163"/>
            <a:ext cx="8305800" cy="4694237"/>
          </a:xfrm>
        </p:spPr>
        <p:txBody>
          <a:bodyPr>
            <a:normAutofit/>
          </a:bodyPr>
          <a:lstStyle/>
          <a:p>
            <a:pPr marL="57150" lvl="1" indent="0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ESTABLISHMENT OF TAMIL NADU STATE SEED DEVELOPMENT AGENCY</a:t>
            </a:r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Exclusively for Seed Production activities ensuring</a:t>
            </a:r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Farmers preferred quality certified seeds</a:t>
            </a:r>
            <a:endParaRPr lang="en-GB" sz="1800" b="1" dirty="0" smtClean="0"/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800" b="1" dirty="0" smtClean="0"/>
              <a:t>Fixation of</a:t>
            </a:r>
            <a:r>
              <a:rPr lang="en-US" sz="1800" b="1" dirty="0" smtClean="0"/>
              <a:t> uniform </a:t>
            </a:r>
            <a:r>
              <a:rPr lang="en-GB" sz="1800" b="1" dirty="0" smtClean="0"/>
              <a:t>procurement and sale price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MISSION ON SUSTAINABLE DRY LAND AGRICULTURE (MSDA)</a:t>
            </a:r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Focus to improve production and productivity of Millets, Pulses Oil seeds and Cotton </a:t>
            </a:r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err="1" smtClean="0"/>
              <a:t>Extented</a:t>
            </a:r>
            <a:r>
              <a:rPr lang="en-US" sz="1800" b="1" dirty="0" smtClean="0"/>
              <a:t> to 25 </a:t>
            </a:r>
            <a:r>
              <a:rPr lang="en-US" sz="1800" b="1" dirty="0" err="1" smtClean="0"/>
              <a:t>Lakh</a:t>
            </a:r>
            <a:r>
              <a:rPr lang="en-US" sz="1800" b="1" dirty="0" smtClean="0"/>
              <a:t> Acre of </a:t>
            </a:r>
            <a:r>
              <a:rPr lang="en-US" sz="1800" b="1" dirty="0" err="1" smtClean="0"/>
              <a:t>Dryland</a:t>
            </a:r>
            <a:endParaRPr lang="en-US" sz="1800" b="1" dirty="0" smtClean="0"/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Cluster Approach</a:t>
            </a:r>
          </a:p>
          <a:p>
            <a:pPr marL="0" lvl="2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COLLECTIVE FARMING</a:t>
            </a:r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Organizing small and marginal farmers into  Farmers Interest Groups (FIGs)</a:t>
            </a:r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‘Farmer Producer Groups’ (FPGs)</a:t>
            </a:r>
          </a:p>
          <a:p>
            <a:pPr marL="457200" lvl="2" indent="-169863" algn="just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Federated into ‘Farmer Producer Organizations’ (FPO/FPCs)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IN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304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NFSM – Coarse Cereals (Maize) – 2018-19</a:t>
            </a:r>
            <a:endParaRPr lang="en-US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57213"/>
          <a:ext cx="8915400" cy="57435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3400"/>
                <a:gridCol w="3200399"/>
                <a:gridCol w="914400"/>
                <a:gridCol w="1524000"/>
                <a:gridCol w="1200152"/>
                <a:gridCol w="1543050"/>
              </a:tblGrid>
              <a:tr h="11522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FFFF00"/>
                          </a:solidFill>
                        </a:rPr>
                        <a:t>Sl.No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Name 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of the Component</a:t>
                      </a:r>
                      <a:endParaRPr lang="en-US" sz="18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Unit</a:t>
                      </a:r>
                      <a:endParaRPr lang="en-US" sz="18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Assistance per unit.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In Rs</a:t>
                      </a:r>
                      <a:endParaRPr lang="en-US" sz="18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Physical </a:t>
                      </a:r>
                      <a:endParaRPr lang="en-US" sz="18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Finance                       (Rs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. in </a:t>
                      </a:r>
                      <a:r>
                        <a:rPr lang="en-US" sz="1800" dirty="0" err="1" smtClean="0">
                          <a:solidFill>
                            <a:srgbClr val="FFFF00"/>
                          </a:solidFill>
                        </a:rPr>
                        <a:t>Lakh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)    </a:t>
                      </a:r>
                      <a:endParaRPr lang="en-US" sz="18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Demonstrations 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(a)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Demonstrations on Improved Packages (Maize)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Ha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Rs.6000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3000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180.000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(b)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Demonstrations on Intercropping 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 smtClean="0">
                          <a:latin typeface="+mj-lt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Maize with </a:t>
                      </a:r>
                      <a:r>
                        <a:rPr lang="en-US" sz="16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Blackgram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Ha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Rs.6000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24.000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(ii)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Maize with 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Greengram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Ha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Rs.6000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24.000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Sub total 1 (b)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800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48.000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Total for Demonstrations(1a &amp;1b)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228.000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Distribution </a:t>
                      </a:r>
                      <a:r>
                        <a:rPr lang="en-US" sz="1600" b="1" dirty="0" smtClean="0"/>
                        <a:t>of</a:t>
                      </a:r>
                      <a:r>
                        <a:rPr lang="en-US" sz="1600" b="1" baseline="0" dirty="0" smtClean="0"/>
                        <a:t>  Certified Seeds - Hybrid Seeds of Maize</a:t>
                      </a:r>
                      <a:endParaRPr lang="en-US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Qtl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Rs.10000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982</a:t>
                      </a:r>
                      <a:endParaRPr lang="en-US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98.200</a:t>
                      </a:r>
                      <a:endParaRPr lang="en-US" sz="1600" dirty="0"/>
                    </a:p>
                  </a:txBody>
                  <a:tcPr marL="68580" marR="68580" marT="0" marB="0"/>
                </a:tc>
              </a:tr>
              <a:tr h="548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 – NFSM - Coarse Cereals –(Maize)</a:t>
                      </a:r>
                      <a:endParaRPr lang="en-US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326.200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99"/>
                          </a:solidFill>
                        </a:rPr>
                        <a:t>Central share </a:t>
                      </a: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rgbClr val="000099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99"/>
                          </a:solidFill>
                        </a:rPr>
                        <a:t>195.720</a:t>
                      </a: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99"/>
                          </a:solidFill>
                        </a:rPr>
                        <a:t>State share </a:t>
                      </a: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99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99"/>
                          </a:solidFill>
                        </a:rPr>
                        <a:t>130.480</a:t>
                      </a:r>
                      <a:endParaRPr lang="en-US" sz="16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1840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4572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rgbClr val="7030A0"/>
                </a:solidFill>
              </a:rPr>
              <a:t>NFSM – Nutri - Cereals – 2018-19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50900"/>
          <a:ext cx="8534400" cy="5854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2971800"/>
                <a:gridCol w="943706"/>
                <a:gridCol w="1418494"/>
                <a:gridCol w="1179225"/>
                <a:gridCol w="1259175"/>
              </a:tblGrid>
              <a:tr h="1066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Sl.No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of the Component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Unit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Assistance per unit.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 Rs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Physical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Finance                       (Rs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. in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Lakh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   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2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Cluster  Front Line Demonstrations (60:40) 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Rs. 5000/ per 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Times New Roman"/>
                          <a:cs typeface="Times New Roman"/>
                        </a:rPr>
                        <a:t>5040</a:t>
                      </a:r>
                      <a:endParaRPr lang="en-US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Times New Roman"/>
                          <a:cs typeface="Times New Roman"/>
                        </a:rPr>
                        <a:t>252.000</a:t>
                      </a:r>
                      <a:endParaRPr lang="en-US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Distribution of Seed 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(60:40) 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 marL="68580" marR="68580" marT="0" marB="0"/>
                </a:tc>
              </a:tr>
              <a:tr h="487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6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a) Hybrid  Seed of Nutritive variety</a:t>
                      </a:r>
                      <a:endParaRPr lang="en-US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Qtl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Rs. 10000/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qtl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311.85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31.185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b) HYVs  Seed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4054.05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93.555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2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Certified Seed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Production of HYVs  Seed (&lt; 10  years old varieties) (60:40)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Qtl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b="1" dirty="0">
                        <a:solidFill>
                          <a:srgbClr val="000099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Rs. 3000/</a:t>
                      </a:r>
                      <a:r>
                        <a:rPr kumimoji="0"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Qtl</a:t>
                      </a:r>
                      <a:endParaRPr kumimoji="0"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4074.00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122.220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5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Integrated Nutrient Management (INM)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(60:40)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</a:p>
                    <a:p>
                      <a:endParaRPr lang="en-US" sz="1800" b="1" dirty="0">
                        <a:solidFill>
                          <a:srgbClr val="000099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000099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5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Integrated  Pest Management (IPM)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(60:40)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Rs. 500/ha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28948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24.740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Farm Implements &amp; Equipments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(60:40)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38.000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5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661.700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850" name="Rectangle 1"/>
          <p:cNvSpPr>
            <a:spLocks noChangeArrowheads="1"/>
          </p:cNvSpPr>
          <p:nvPr/>
        </p:nvSpPr>
        <p:spPr bwMode="auto">
          <a:xfrm flipH="1">
            <a:off x="8382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763000" cy="4572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rgbClr val="7030A0"/>
                </a:solidFill>
              </a:rPr>
              <a:t>NFSM – Coarse Cereals – 2018-19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534400" cy="4648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2971800"/>
                <a:gridCol w="943706"/>
                <a:gridCol w="1418494"/>
                <a:gridCol w="1179225"/>
                <a:gridCol w="1259175"/>
              </a:tblGrid>
              <a:tr h="1578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Sl.No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of the Component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Unit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Assistance per unit.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 Rs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Physical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Finance                       (Rs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. in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Lakh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   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5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Cluster  Front Line Demonstrations (60:40) 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Rs. 6000/ per 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600" dirty="0">
                        <a:solidFill>
                          <a:srgbClr val="FFFF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Times New Roman"/>
                          <a:cs typeface="Times New Roman"/>
                        </a:rPr>
                        <a:t>3800</a:t>
                      </a:r>
                      <a:endParaRPr lang="en-US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Times New Roman"/>
                          <a:cs typeface="Times New Roman"/>
                        </a:rPr>
                        <a:t>228.000</a:t>
                      </a:r>
                      <a:endParaRPr lang="en-US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37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Distribution of Seed 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(60:40) 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 marL="68580" marR="68580" marT="0" marB="0"/>
                </a:tc>
              </a:tr>
              <a:tr h="72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6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a) Hybrid  Seed of Maize</a:t>
                      </a:r>
                      <a:endParaRPr lang="en-US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Qtl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Rs. 10000/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qtl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982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98.20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7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5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326.200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839" name="Rectangle 1"/>
          <p:cNvSpPr>
            <a:spLocks noChangeArrowheads="1"/>
          </p:cNvSpPr>
          <p:nvPr/>
        </p:nvSpPr>
        <p:spPr bwMode="auto">
          <a:xfrm flipH="1">
            <a:off x="8382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rgbClr val="660066"/>
                </a:solidFill>
                <a:latin typeface="Algerian" pitchFamily="82" charset="0"/>
              </a:rPr>
              <a:t>IMPACT OF  NFSM PROGRAMMES  </a:t>
            </a:r>
            <a:endParaRPr lang="en-IN" sz="4000" smtClean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458200" cy="506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1879600"/>
                <a:gridCol w="1143000"/>
                <a:gridCol w="1447800"/>
                <a:gridCol w="1638300"/>
                <a:gridCol w="1409700"/>
              </a:tblGrid>
              <a:tr h="542469"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S.No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Crop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2011-12</a:t>
                      </a:r>
                      <a:endParaRPr lang="en-IN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2017-18</a:t>
                      </a:r>
                      <a:endParaRPr lang="en-IN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727622"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Area</a:t>
                      </a:r>
                    </a:p>
                    <a:p>
                      <a:pPr algn="ctr"/>
                      <a:r>
                        <a:rPr lang="en-US" sz="1800" b="1" dirty="0" smtClean="0"/>
                        <a:t>(</a:t>
                      </a:r>
                      <a:r>
                        <a:rPr lang="en-US" sz="1800" b="1" dirty="0" err="1" smtClean="0"/>
                        <a:t>L.Ha</a:t>
                      </a:r>
                      <a:r>
                        <a:rPr lang="en-US" sz="1800" b="1" dirty="0" smtClean="0"/>
                        <a:t>)</a:t>
                      </a:r>
                      <a:endParaRPr lang="en-IN" sz="1800" b="1" dirty="0"/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Production(</a:t>
                      </a:r>
                      <a:r>
                        <a:rPr lang="en-US" sz="1800" b="1" dirty="0" err="1" smtClean="0"/>
                        <a:t>L.Mt</a:t>
                      </a:r>
                      <a:r>
                        <a:rPr lang="en-US" sz="1800" b="1" dirty="0" smtClean="0"/>
                        <a:t>)</a:t>
                      </a:r>
                      <a:endParaRPr lang="en-IN" sz="1800" b="1" dirty="0"/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Area</a:t>
                      </a:r>
                    </a:p>
                    <a:p>
                      <a:pPr algn="ctr"/>
                      <a:r>
                        <a:rPr lang="en-US" sz="1800" b="1" dirty="0" smtClean="0"/>
                        <a:t>(</a:t>
                      </a:r>
                      <a:r>
                        <a:rPr lang="en-US" sz="1800" b="1" dirty="0" err="1" smtClean="0"/>
                        <a:t>L.Ha</a:t>
                      </a:r>
                      <a:r>
                        <a:rPr lang="en-US" sz="1800" b="1" dirty="0" smtClean="0"/>
                        <a:t>)</a:t>
                      </a:r>
                      <a:endParaRPr lang="en-IN" sz="1800" b="1" dirty="0"/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Production</a:t>
                      </a:r>
                    </a:p>
                    <a:p>
                      <a:pPr algn="ctr"/>
                      <a:r>
                        <a:rPr lang="en-US" sz="1800" b="1" dirty="0" smtClean="0"/>
                        <a:t>(</a:t>
                      </a:r>
                      <a:r>
                        <a:rPr lang="en-US" sz="1800" b="1" dirty="0" err="1" smtClean="0"/>
                        <a:t>L.Mt</a:t>
                      </a:r>
                      <a:r>
                        <a:rPr lang="en-US" sz="1800" b="1" dirty="0" smtClean="0"/>
                        <a:t>)</a:t>
                      </a:r>
                      <a:endParaRPr lang="en-IN" sz="1800" b="1" dirty="0"/>
                    </a:p>
                  </a:txBody>
                  <a:tcPr marT="45717" marB="45717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Jowar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1.98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2.53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4.21</a:t>
                      </a:r>
                    </a:p>
                  </a:txBody>
                  <a:tcPr marL="9525" marR="9525" marT="9524" marB="0" anchor="b"/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Bajra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0.47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0.69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1.65</a:t>
                      </a:r>
                    </a:p>
                  </a:txBody>
                  <a:tcPr marL="9525" marR="9525" marT="9524" marB="0" anchor="b"/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Ragi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3.27</a:t>
                      </a:r>
                    </a:p>
                  </a:txBody>
                  <a:tcPr marL="9525" marR="9525" marT="9524" marB="0" anchor="b"/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Maize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2.81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16.96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3.41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27.17</a:t>
                      </a:r>
                    </a:p>
                  </a:txBody>
                  <a:tcPr marL="9525" marR="9525" marT="9524" marB="0" anchor="b"/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Foxtail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Millet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9525" marR="9525" marT="9524" marB="0" anchor="b"/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Kodo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Millet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0.08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</a:p>
                  </a:txBody>
                  <a:tcPr marL="9525" marR="9525" marT="9524" marB="0" anchor="b"/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Little Millet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0.17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0.19</a:t>
                      </a:r>
                    </a:p>
                  </a:txBody>
                  <a:tcPr marL="9525" marR="9525" marT="9524" marB="0" anchor="b"/>
                </a:tc>
              </a:tr>
              <a:tr h="421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Other millets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0.09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0.05</a:t>
                      </a:r>
                    </a:p>
                  </a:txBody>
                  <a:tcPr marL="9525" marR="9525" marT="9524" marB="0" anchor="b"/>
                </a:tc>
              </a:tr>
              <a:tr h="4215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Millets</a:t>
                      </a:r>
                    </a:p>
                  </a:txBody>
                  <a:tcPr marL="9525" marR="9525" marT="9524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6.38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23.24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9.16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36.57</a:t>
                      </a: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09600" y="4876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IN" b="1" smtClean="0">
                <a:solidFill>
                  <a:srgbClr val="FF00FF"/>
                </a:solidFill>
                <a:latin typeface="Algerian" pitchFamily="82" charset="0"/>
              </a:rPr>
              <a:t>  THANK YOU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09800" y="838200"/>
            <a:ext cx="4648200" cy="36576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38100">
            <a:solidFill>
              <a:srgbClr val="590D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76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cap="small" dirty="0" smtClean="0">
                <a:solidFill>
                  <a:srgbClr val="660066"/>
                </a:solidFill>
              </a:rPr>
              <a:t/>
            </a:r>
            <a:br>
              <a:rPr lang="en-US" sz="2400" b="1" cap="small" dirty="0" smtClean="0">
                <a:solidFill>
                  <a:srgbClr val="660066"/>
                </a:solidFill>
              </a:rPr>
            </a:br>
            <a:r>
              <a:rPr lang="en-US" sz="2400" b="1" cap="small" dirty="0" smtClean="0">
                <a:solidFill>
                  <a:srgbClr val="660066"/>
                </a:solidFill>
              </a:rPr>
              <a:t/>
            </a:r>
            <a:br>
              <a:rPr lang="en-US" sz="2400" b="1" cap="small" dirty="0" smtClean="0">
                <a:solidFill>
                  <a:srgbClr val="660066"/>
                </a:solidFill>
              </a:rPr>
            </a:br>
            <a:r>
              <a:rPr lang="en-US" sz="3600" b="1" cap="small" dirty="0" smtClean="0">
                <a:solidFill>
                  <a:srgbClr val="660066"/>
                </a:solidFill>
              </a:rPr>
              <a:t>AGRICULTURE SCENARIO</a:t>
            </a:r>
            <a:r>
              <a:rPr lang="en-US" sz="2400" b="1" cap="small" dirty="0" smtClean="0">
                <a:solidFill>
                  <a:srgbClr val="660066"/>
                </a:solidFill>
              </a:rPr>
              <a:t/>
            </a:r>
            <a:br>
              <a:rPr lang="en-US" sz="2400" b="1" cap="small" dirty="0" smtClean="0">
                <a:solidFill>
                  <a:srgbClr val="660066"/>
                </a:solidFill>
              </a:rPr>
            </a:b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0400" y="958850"/>
            <a:ext cx="8001000" cy="57912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Geographical area   		- 13.033 </a:t>
            </a:r>
            <a:r>
              <a:rPr lang="en-US" sz="2400" b="1" dirty="0" err="1" smtClean="0">
                <a:latin typeface="+mj-lt"/>
              </a:rPr>
              <a:t>M.ha</a:t>
            </a:r>
            <a:r>
              <a:rPr lang="en-US" sz="2400" b="1" dirty="0" smtClean="0">
                <a:latin typeface="+mj-lt"/>
              </a:rPr>
              <a:t>.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Gross area sown   		- 6.074 </a:t>
            </a:r>
            <a:r>
              <a:rPr lang="en-US" sz="2400" b="1" dirty="0" err="1" smtClean="0">
                <a:latin typeface="+mj-lt"/>
              </a:rPr>
              <a:t>M.ha</a:t>
            </a:r>
            <a:r>
              <a:rPr lang="en-US" sz="2400" b="1" dirty="0" smtClean="0">
                <a:latin typeface="+mj-lt"/>
              </a:rPr>
              <a:t>.(47%)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Net area sown          		- 4.833 </a:t>
            </a:r>
            <a:r>
              <a:rPr lang="en-US" sz="2400" b="1" dirty="0" err="1" smtClean="0">
                <a:latin typeface="+mj-lt"/>
              </a:rPr>
              <a:t>M.ha</a:t>
            </a:r>
            <a:r>
              <a:rPr lang="en-US" sz="2400" b="1" dirty="0" smtClean="0">
                <a:latin typeface="+mj-lt"/>
              </a:rPr>
              <a:t>.(37%)</a:t>
            </a: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Gross Area Irrigated  	-  3.575 </a:t>
            </a:r>
            <a:r>
              <a:rPr lang="en-US" sz="2400" b="1" dirty="0" err="1" smtClean="0">
                <a:latin typeface="+mj-lt"/>
              </a:rPr>
              <a:t>M.ha</a:t>
            </a:r>
            <a:r>
              <a:rPr lang="en-US" sz="2400" b="1" dirty="0" smtClean="0">
                <a:latin typeface="+mj-lt"/>
              </a:rPr>
              <a:t> (59%)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Net Area Irrigated     		- 2.833 </a:t>
            </a:r>
            <a:r>
              <a:rPr lang="en-US" sz="2400" b="1" dirty="0" err="1" smtClean="0">
                <a:latin typeface="+mj-lt"/>
              </a:rPr>
              <a:t>M.ha</a:t>
            </a:r>
            <a:r>
              <a:rPr lang="en-US" sz="2400" b="1" dirty="0" smtClean="0">
                <a:latin typeface="+mj-lt"/>
              </a:rPr>
              <a:t> (59%)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err="1" smtClean="0">
                <a:latin typeface="+mj-lt"/>
              </a:rPr>
              <a:t>Rainfed</a:t>
            </a:r>
            <a:r>
              <a:rPr lang="en-US" sz="2400" b="1" dirty="0" smtClean="0">
                <a:latin typeface="+mj-lt"/>
              </a:rPr>
              <a:t>	         		- 2.499 M. </a:t>
            </a:r>
            <a:r>
              <a:rPr lang="en-US" sz="2400" b="1" smtClean="0">
                <a:latin typeface="+mj-lt"/>
              </a:rPr>
              <a:t>ha  </a:t>
            </a: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smtClean="0">
                <a:latin typeface="+mj-lt"/>
              </a:rPr>
              <a:t>Average </a:t>
            </a:r>
            <a:r>
              <a:rPr lang="en-US" sz="2400" b="1" dirty="0" smtClean="0">
                <a:latin typeface="+mj-lt"/>
              </a:rPr>
              <a:t>Rainfall		-921 mm – 	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		 				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{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National-1200mm}</a:t>
            </a:r>
          </a:p>
          <a:p>
            <a:pPr marL="115888" indent="-115888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 2"/>
              <a:buChar char=""/>
              <a:defRPr/>
            </a:pPr>
            <a:r>
              <a:rPr lang="en-US" sz="2400" b="1" dirty="0" smtClean="0">
                <a:latin typeface="+mj-lt"/>
              </a:rPr>
              <a:t>No. of land holdings 	-   8.118 Million</a:t>
            </a: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Average size of holding	-   0.80 Ha. 							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{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National -1.15 ha.}</a:t>
            </a: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SF/MF 			-   92% (operating 61% area)</a:t>
            </a:r>
          </a:p>
          <a:p>
            <a:pPr marL="115888" indent="-11588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+mj-lt"/>
              </a:rPr>
              <a:t>Other Farmers		-  8% (operating 39%area)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sz="2400" dirty="0">
              <a:latin typeface="+mj-lt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660066"/>
                </a:solidFill>
              </a:rPr>
              <a:t>TAMIL</a:t>
            </a:r>
            <a:r>
              <a:rPr lang="en-US" sz="3200" b="1" dirty="0" smtClean="0">
                <a:solidFill>
                  <a:srgbClr val="660066"/>
                </a:solidFill>
              </a:rPr>
              <a:t> </a:t>
            </a:r>
            <a:r>
              <a:rPr lang="en-US" sz="4000" b="1" dirty="0" smtClean="0">
                <a:solidFill>
                  <a:srgbClr val="660066"/>
                </a:solidFill>
              </a:rPr>
              <a:t>NADU POSITION AT ALL INDIA LEVEL</a:t>
            </a:r>
            <a:endParaRPr lang="en-US" sz="4000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941388"/>
          <a:ext cx="8458200" cy="5764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71"/>
                <a:gridCol w="1570808"/>
                <a:gridCol w="2132936"/>
                <a:gridCol w="2941985"/>
              </a:tblGrid>
              <a:tr h="1219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Crop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All </a:t>
                      </a:r>
                      <a:r>
                        <a:rPr lang="en-US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India Average</a:t>
                      </a:r>
                      <a:br>
                        <a:rPr lang="en-US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en-US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Yield (Kg/ha)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endParaRPr lang="nl-NL" sz="2000" dirty="0" smtClean="0"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nl-NL" sz="2000" dirty="0" smtClean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Yield </a:t>
                      </a:r>
                      <a:r>
                        <a:rPr lang="nl-NL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in </a:t>
                      </a:r>
                      <a:r>
                        <a:rPr lang="nl-NL" sz="2000" dirty="0" smtClean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Tamil </a:t>
                      </a:r>
                      <a:r>
                        <a:rPr lang="nl-NL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Nadu</a:t>
                      </a:r>
                      <a:endParaRPr lang="en-IN" sz="2000" dirty="0"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nl-NL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(Kg/ha)</a:t>
                      </a:r>
                      <a:endParaRPr lang="en-IN" sz="2000" dirty="0">
                        <a:solidFill>
                          <a:schemeClr val="tx1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endParaRPr lang="nl-NL" sz="2000" dirty="0" smtClean="0"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nl-NL" sz="2000" dirty="0" smtClean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Position </a:t>
                      </a:r>
                      <a:r>
                        <a:rPr lang="nl-NL" sz="20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of Tamil Nadu at National Level</a:t>
                      </a:r>
                      <a:endParaRPr lang="en-IN" sz="2000" dirty="0">
                        <a:solidFill>
                          <a:schemeClr val="tx1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93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Maize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2,557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5,360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08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Bajra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1,272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2,881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93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Groundnut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1,400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2,699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80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Total Oilseeds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1,037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2,294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04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Cotton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461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718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93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Rice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2,390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3,191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80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Sugarcane(MT)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70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93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04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Sunflower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753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1,625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04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Jowar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953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1,485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80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Coarse cereals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1,729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3,066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93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Food grains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2,070</a:t>
                      </a:r>
                      <a:endParaRPr lang="en-IN" sz="2000" b="1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2,529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04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Total Pulses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744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698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274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IN" sz="2000" b="1" dirty="0">
                        <a:solidFill>
                          <a:srgbClr val="0000FF"/>
                        </a:solidFill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531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Tamil Nadu has 4% of the land area and 3% of the water resources at National level. </a:t>
            </a:r>
            <a:endParaRPr lang="en-IN" sz="180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92% of total land holdings in Tamil Nadu belong to Small and Marginal farmers.</a:t>
            </a:r>
            <a:endParaRPr lang="en-IN" sz="180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Agriculture is the major livelihood provider to about 40% of the population of Tamil Nadu Nearly   90% of underground water potential has been exploited </a:t>
            </a:r>
            <a:endParaRPr lang="en-IN" sz="180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Tamil Nadu depends on the performance of monsoons and release of water from Mettur Dam. </a:t>
            </a:r>
            <a:endParaRPr lang="en-IN" sz="180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IN" sz="200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14300"/>
            <a:ext cx="6324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Agricultural Scenario</a:t>
            </a:r>
            <a:endParaRPr lang="en-IN" sz="2000" b="1" dirty="0">
              <a:solidFill>
                <a:schemeClr val="accent5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74613"/>
            <a:ext cx="8915400" cy="838200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Significance of Millets</a:t>
            </a:r>
            <a:endParaRPr lang="en-US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457200" y="1335088"/>
            <a:ext cx="8229600" cy="476091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The government of India has declared </a:t>
            </a:r>
            <a:r>
              <a:rPr lang="en-US" sz="2400" b="1" smtClean="0"/>
              <a:t>2018 as the </a:t>
            </a:r>
            <a:r>
              <a:rPr lang="en-US" sz="2400" b="1" smtClean="0">
                <a:solidFill>
                  <a:srgbClr val="FF0000"/>
                </a:solidFill>
              </a:rPr>
              <a:t>National year of Millets.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Millets is one of the oldest food known to mankind.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Millets hold enormous hope for food and nutritional security.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 They are predominantly grown in areas with low rainfall and contributes to food and fodder requirements. 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Millets need very little inputs for their sustenance and require only 25% of the water consumed by irrigated crops.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Millets are a pest free crops and is highly suitable for organic farming.</a:t>
            </a:r>
          </a:p>
          <a:p>
            <a:pPr eaLnBrk="1" hangingPunct="1">
              <a:buFont typeface="Wingdings" pitchFamily="2" charset="2"/>
              <a:buChar char="v"/>
            </a:pPr>
            <a:endParaRPr lang="en-IN" sz="2400" b="1" smtClean="0"/>
          </a:p>
        </p:txBody>
      </p:sp>
      <p:sp>
        <p:nvSpPr>
          <p:cNvPr id="21508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Superior nutritional characteristics of millets </a:t>
            </a:r>
            <a:endParaRPr lang="en-IN" sz="24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Millets contain high amounts of proteins and </a:t>
            </a:r>
            <a:r>
              <a:rPr lang="en-US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fibre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  B-complex vitamins including niacin, thiamine and riboflavin, the essential </a:t>
            </a:r>
            <a:r>
              <a:rPr lang="en-US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sulphur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-containing amino acid </a:t>
            </a:r>
            <a:r>
              <a:rPr lang="en-US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methionine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lecithin and some vitamin E. </a:t>
            </a:r>
            <a:endParaRPr lang="en-IN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Rich in iron, magnesium, calcium and potassium. </a:t>
            </a:r>
            <a:endParaRPr lang="en-IN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Contain </a:t>
            </a:r>
            <a:r>
              <a:rPr lang="en-US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phyto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-nutrients, including </a:t>
            </a:r>
            <a:r>
              <a:rPr lang="en-US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phytic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acid, which is believed to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lower cholesterol 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phytate</a:t>
            </a:r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which is associated with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reducing risk of cancer.</a:t>
            </a:r>
            <a:endParaRPr lang="en-IN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IN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Millet cultivating Districts in Tamil Nadu</a:t>
            </a:r>
            <a:endParaRPr 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686800" cy="5281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68"/>
                <a:gridCol w="3025832"/>
                <a:gridCol w="5029200"/>
              </a:tblGrid>
              <a:tr h="507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Sl.</a:t>
                      </a:r>
                      <a:endParaRPr lang="en-IN" sz="16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IN" sz="16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Name of the Crop</a:t>
                      </a:r>
                      <a:endParaRPr lang="en-IN" sz="16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Predominant district</a:t>
                      </a:r>
                      <a:endParaRPr lang="en-IN" sz="16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760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</a:t>
                      </a:r>
                      <a:endParaRPr lang="en-IN" sz="1600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Jowar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Salem, Coimbatore,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Trichy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Karur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Tirupur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Namakkal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Dindigul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Virudhunagar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Theni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40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</a:t>
                      </a:r>
                      <a:endParaRPr lang="en-IN" sz="1600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Bajra</a:t>
                      </a:r>
                      <a:r>
                        <a:rPr lang="en-US" sz="1600" b="1" dirty="0" smtClean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(Pearl millet)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Villupuram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Thoothukudi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Madurai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40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</a:t>
                      </a:r>
                      <a:endParaRPr lang="en-IN" sz="160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Ragi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(Finger millet) 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Dharmapuri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Krishnagiri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Salem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760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</a:t>
                      </a:r>
                      <a:endParaRPr lang="en-IN" sz="160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Maize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Nammakal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Salem,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Tiruppur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Erode,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Perambalur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Ariyalur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Theni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Dindigul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Viruthunagar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Thoothukudi,Coimbatore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94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</a:t>
                      </a:r>
                      <a:endParaRPr lang="en-IN" sz="160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Kudhiraivali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(Barnyard millet) 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Madurai,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Virudhunagar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40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</a:t>
                      </a:r>
                      <a:endParaRPr lang="en-IN" sz="160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Varagu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Kodo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millet) 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Cuddalore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Villupuram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507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</a:t>
                      </a:r>
                      <a:endParaRPr lang="en-IN" sz="160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Samai (Little millet) </a:t>
                      </a:r>
                      <a:endParaRPr lang="en-IN" sz="1600" b="1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Vellore,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T.V.Malai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Dharmapuri</a:t>
                      </a: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Krishnagiri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40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</a:t>
                      </a:r>
                      <a:endParaRPr lang="en-IN" sz="160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Tenai (Fox tail millet)</a:t>
                      </a:r>
                      <a:endParaRPr lang="en-IN" sz="1600" b="1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Salem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</a:t>
                      </a:r>
                      <a:endParaRPr lang="en-IN" sz="160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Panivaragu (Proso millet)</a:t>
                      </a:r>
                      <a:endParaRPr lang="en-IN" sz="1600" b="1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AB25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Salem</a:t>
                      </a:r>
                      <a:endParaRPr lang="en-IN" sz="1600" b="1" dirty="0">
                        <a:solidFill>
                          <a:srgbClr val="AB253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601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RULING VARIETIES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382000" cy="541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181600"/>
              </a:tblGrid>
              <a:tr h="969219"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Jowar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Co(S) 28, K11, CSH 14 ,</a:t>
                      </a:r>
                      <a:r>
                        <a:rPr kumimoji="0" lang="en-US" sz="2000" b="1" kern="1200" dirty="0" err="1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CoS</a:t>
                      </a: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30,K12     </a:t>
                      </a:r>
                      <a:endParaRPr kumimoji="0" lang="en-IN" sz="2000" b="1" kern="1200" dirty="0" smtClean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05288"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Bajra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ICMV 221,Co(cu)9 Co(cu)10,Dhansakthi</a:t>
                      </a:r>
                      <a:endParaRPr kumimoji="0" lang="en-IN" sz="2000" b="1" kern="1200" dirty="0" smtClean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69219"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Ragi</a:t>
                      </a:r>
                      <a:r>
                        <a:rPr kumimoji="0" lang="en-US" sz="2000" b="1" kern="1200" dirty="0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	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GPU 67, Co 14, Co 13, MR1, Co15,</a:t>
                      </a:r>
                      <a:endParaRPr kumimoji="0" lang="en-IN" sz="2000" b="1" kern="1200" dirty="0" smtClean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3295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Maize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Co1, CoHM5 ,CoHM6 and</a:t>
                      </a:r>
                      <a:r>
                        <a:rPr kumimoji="0" lang="en-US" sz="2000" b="1" kern="1200" baseline="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Hybrids</a:t>
                      </a:r>
                      <a:endParaRPr kumimoji="0" lang="en-IN" sz="2000" b="1" kern="1200" dirty="0" smtClean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3295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Little Millet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Co4.</a:t>
                      </a:r>
                      <a:endParaRPr kumimoji="0" lang="en-IN" sz="2000" b="1" kern="1200" dirty="0" smtClean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3295">
                <a:tc>
                  <a:txBody>
                    <a:bodyPr/>
                    <a:lstStyle/>
                    <a:p>
                      <a:r>
                        <a:rPr lang="en-IN" sz="2000" b="1" dirty="0" err="1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Kodo</a:t>
                      </a:r>
                      <a:r>
                        <a:rPr lang="en-IN" sz="2000" b="1" dirty="0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Millet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Co3, Co4.</a:t>
                      </a:r>
                      <a:endParaRPr kumimoji="0" lang="en-IN" sz="2000" b="1" kern="1200" dirty="0" smtClean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3295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Foxtail</a:t>
                      </a:r>
                      <a:r>
                        <a:rPr kumimoji="0" lang="en-US" sz="2000" b="1" kern="1200" baseline="0" dirty="0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Millet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 (Te)7, Co6.</a:t>
                      </a:r>
                      <a:endParaRPr kumimoji="0" lang="en-IN" sz="2000" b="1" kern="1200" dirty="0" smtClean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3295"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Proso</a:t>
                      </a:r>
                      <a:r>
                        <a:rPr kumimoji="0" lang="en-US" sz="2000" b="1" kern="1200" baseline="0" dirty="0" smtClean="0">
                          <a:solidFill>
                            <a:srgbClr val="99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Millet</a:t>
                      </a:r>
                      <a:endParaRPr lang="en-IN" sz="2000" b="1" dirty="0">
                        <a:solidFill>
                          <a:srgbClr val="99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Co4.</a:t>
                      </a:r>
                      <a:endParaRPr lang="en-IN" sz="2000" b="1" dirty="0">
                        <a:solidFill>
                          <a:srgbClr val="7030A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634" marR="95634" marT="47821" marB="478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 flipH="1">
            <a:off x="609600" y="1828800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Area  and Production of Millets in Tamil Nadu</a:t>
            </a:r>
            <a:endParaRPr lang="en-IN" sz="4000" dirty="0"/>
          </a:p>
        </p:txBody>
      </p:sp>
      <p:graphicFrame>
        <p:nvGraphicFramePr>
          <p:cNvPr id="25604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686800" cy="5181600"/>
        </p:xfrm>
        <a:graphic>
          <a:graphicData uri="http://schemas.openxmlformats.org/presentationml/2006/ole">
            <p:oleObj spid="_x0000_s25604" r:id="rId3" imgW="8687553" imgH="5182049" progId="Excel.Char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20C8F7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20C8F7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20C8F7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4538</TotalTime>
  <Words>1453</Words>
  <Application>Microsoft Office PowerPoint</Application>
  <PresentationFormat>On-screen Show (4:3)</PresentationFormat>
  <Paragraphs>475</Paragraphs>
  <Slides>19</Slides>
  <Notes>1</Notes>
  <HiddenSlides>0</HiddenSlides>
  <MMClips>2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Arial Black</vt:lpstr>
      <vt:lpstr>Wingdings</vt:lpstr>
      <vt:lpstr>Verdana</vt:lpstr>
      <vt:lpstr>MS PGothic</vt:lpstr>
      <vt:lpstr>Times New Roman</vt:lpstr>
      <vt:lpstr>VANAVIL-Avvaiyar</vt:lpstr>
      <vt:lpstr>Algerian</vt:lpstr>
      <vt:lpstr>Flow</vt:lpstr>
      <vt:lpstr>1_Flow</vt:lpstr>
      <vt:lpstr>Microsoft Office Excel Chart</vt:lpstr>
      <vt:lpstr>PROMOTION OF MILLETS IN TAMILNADU NATIONAL LEVEL WORKSHOP ON MILLETS</vt:lpstr>
      <vt:lpstr>  AGRICULTURE SCENARIO </vt:lpstr>
      <vt:lpstr>TAMIL NADU POSITION AT ALL INDIA LEVEL</vt:lpstr>
      <vt:lpstr>Slide 4</vt:lpstr>
      <vt:lpstr>Significance of Millets</vt:lpstr>
      <vt:lpstr>Superior nutritional characteristics of millets </vt:lpstr>
      <vt:lpstr>Millet cultivating Districts in Tamil Nadu</vt:lpstr>
      <vt:lpstr>  RULING VARIETIES</vt:lpstr>
      <vt:lpstr>Area  and Production of Millets in Tamil Nadu</vt:lpstr>
      <vt:lpstr>CONSTRAINTS IN  MILLET CULTIVATION</vt:lpstr>
      <vt:lpstr>Year wise  Food Grain Area and Production</vt:lpstr>
      <vt:lpstr>Millets Area Coverage and Production Programme 2018-19</vt:lpstr>
      <vt:lpstr>STRATEGIES  to increase the production  in  MILLETS</vt:lpstr>
      <vt:lpstr>SPECIAL INTIATIVES FOR INCREASING THE PRODUCTION AND FARMERS INCOME  IN TAMILNADU</vt:lpstr>
      <vt:lpstr>NFSM – Coarse Cereals (Maize) – 2018-19</vt:lpstr>
      <vt:lpstr>NFSM – Nutri - Cereals – 2018-19</vt:lpstr>
      <vt:lpstr>NFSM – Coarse Cereals – 2018-19</vt:lpstr>
      <vt:lpstr>IMPACT OF  NFSM PROGRAMMES  </vt:lpstr>
      <vt:lpstr>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SUN</cp:lastModifiedBy>
  <cp:revision>345</cp:revision>
  <dcterms:created xsi:type="dcterms:W3CDTF">2016-07-21T15:19:41Z</dcterms:created>
  <dcterms:modified xsi:type="dcterms:W3CDTF">2018-10-01T05:35:05Z</dcterms:modified>
</cp:coreProperties>
</file>