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Lst>
  <p:notesMasterIdLst>
    <p:notesMasterId r:id="rId21"/>
  </p:notesMasterIdLst>
  <p:handoutMasterIdLst>
    <p:handoutMasterId r:id="rId22"/>
  </p:handoutMasterIdLst>
  <p:sldIdLst>
    <p:sldId id="271" r:id="rId2"/>
    <p:sldId id="272" r:id="rId3"/>
    <p:sldId id="292" r:id="rId4"/>
    <p:sldId id="295" r:id="rId5"/>
    <p:sldId id="273" r:id="rId6"/>
    <p:sldId id="274" r:id="rId7"/>
    <p:sldId id="275" r:id="rId8"/>
    <p:sldId id="278" r:id="rId9"/>
    <p:sldId id="282" r:id="rId10"/>
    <p:sldId id="276" r:id="rId11"/>
    <p:sldId id="283" r:id="rId12"/>
    <p:sldId id="284" r:id="rId13"/>
    <p:sldId id="285" r:id="rId14"/>
    <p:sldId id="286" r:id="rId15"/>
    <p:sldId id="287" r:id="rId16"/>
    <p:sldId id="290" r:id="rId17"/>
    <p:sldId id="288" r:id="rId18"/>
    <p:sldId id="289" r:id="rId19"/>
    <p:sldId id="296" r:id="rId20"/>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606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varScale="1">
        <p:scale>
          <a:sx n="82" d="100"/>
          <a:sy n="82" d="100"/>
        </p:scale>
        <p:origin x="-77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sz="quarter" idx="1"/>
          </p:nvPr>
        </p:nvSpPr>
        <p:spPr>
          <a:xfrm>
            <a:off x="3976688" y="0"/>
            <a:ext cx="304482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94DE965-F341-4CF5-AC81-32DE993AFACC}" type="datetimeFigureOut">
              <a:rPr lang="en-IN"/>
              <a:pPr>
                <a:defRPr/>
              </a:pPr>
              <a:t>01-10-2018</a:t>
            </a:fld>
            <a:endParaRPr lang="en-IN"/>
          </a:p>
        </p:txBody>
      </p:sp>
      <p:sp>
        <p:nvSpPr>
          <p:cNvPr id="4" name="Footer Placeholder 3"/>
          <p:cNvSpPr>
            <a:spLocks noGrp="1"/>
          </p:cNvSpPr>
          <p:nvPr>
            <p:ph type="ftr" sz="quarter" idx="2"/>
          </p:nvPr>
        </p:nvSpPr>
        <p:spPr>
          <a:xfrm>
            <a:off x="0" y="8842375"/>
            <a:ext cx="304482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5" name="Slide Number Placeholder 4"/>
          <p:cNvSpPr>
            <a:spLocks noGrp="1"/>
          </p:cNvSpPr>
          <p:nvPr>
            <p:ph type="sldNum" sz="quarter" idx="3"/>
          </p:nvPr>
        </p:nvSpPr>
        <p:spPr>
          <a:xfrm>
            <a:off x="3976688" y="8842375"/>
            <a:ext cx="304482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C09CC10-9CF4-4912-B4A7-94B96F071309}" type="slidenum">
              <a:rPr lang="en-IN" altLang="en-US"/>
              <a:pPr/>
              <a:t>‹#›</a:t>
            </a:fld>
            <a:endParaRPr lang="en-I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976688" y="0"/>
            <a:ext cx="304482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2C250A0-90D8-415B-AAF9-D01D643757B7}" type="datetimeFigureOut">
              <a:rPr lang="en-IN"/>
              <a:pPr>
                <a:defRPr/>
              </a:pPr>
              <a:t>01-10-2018</a:t>
            </a:fld>
            <a:endParaRPr lang="en-IN"/>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842375"/>
            <a:ext cx="304482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976688" y="8842375"/>
            <a:ext cx="304482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DF17F62C-1AF5-4669-B86E-11FC6A5DF5F8}" type="slidenum">
              <a:rPr lang="en-IN" altLang="en-US"/>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1E0690-B7A8-4AEB-B6A0-BDE882F3B726}" type="datetimeFigureOut">
              <a:rPr lang="en-IN"/>
              <a:pPr>
                <a:defRPr/>
              </a:pPr>
              <a:t>01-10-2018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F3E9FF87-4055-4BDA-95D7-0874CADF961F}" type="slidenum">
              <a:rPr lang="en-IN" altLang="en-US"/>
              <a:pPr/>
              <a:t>‹#›</a:t>
            </a:fld>
            <a:endParaRPr lang="en-I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C6B4E-50BC-4866-83E6-455C5D901171}" type="datetimeFigureOut">
              <a:rPr lang="en-IN"/>
              <a:pPr>
                <a:defRPr/>
              </a:pPr>
              <a:t>01-10-2018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6DC091AD-A04C-499F-841E-C7466CA54100}" type="slidenum">
              <a:rPr lang="en-IN" altLang="en-US"/>
              <a:pPr/>
              <a:t>‹#›</a:t>
            </a:fld>
            <a:endParaRPr lang="en-I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E97C2C-D237-425B-AD85-5CC17DAFF7C1}" type="datetimeFigureOut">
              <a:rPr lang="en-IN"/>
              <a:pPr>
                <a:defRPr/>
              </a:pPr>
              <a:t>01-10-2018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C0BABC8F-0B15-4439-822D-6864CDD2FDFC}" type="slidenum">
              <a:rPr lang="en-IN" altLang="en-US"/>
              <a:pPr/>
              <a:t>‹#›</a:t>
            </a:fld>
            <a:endParaRPr lang="en-I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118E4C-1101-4A52-8FB2-9BF2F16EDCB8}" type="datetimeFigureOut">
              <a:rPr lang="en-IN"/>
              <a:pPr>
                <a:defRPr/>
              </a:pPr>
              <a:t>01-10-2018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73BB30BE-BCFA-47A0-9955-80A6B1CC4D02}" type="slidenum">
              <a:rPr lang="en-IN" altLang="en-US"/>
              <a:pPr/>
              <a:t>‹#›</a:t>
            </a:fld>
            <a:endParaRPr lang="en-I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2E9C14BA-7763-4B6C-9B73-8EF21253C916}" type="datetimeFigureOut">
              <a:rPr lang="en-IN"/>
              <a:pPr>
                <a:defRPr/>
              </a:pPr>
              <a:t>01-10-2018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ABC8A93B-60D1-4049-AA24-14F2B06DF8B5}" type="slidenum">
              <a:rPr lang="en-IN" altLang="en-US"/>
              <a:pPr/>
              <a:t>‹#›</a:t>
            </a:fld>
            <a:endParaRPr lang="en-I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4CCA29-9EFE-4591-A7F5-3913F3618A08}" type="datetimeFigureOut">
              <a:rPr lang="en-IN"/>
              <a:pPr>
                <a:defRPr/>
              </a:pPr>
              <a:t>01-10-2018</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2BBC39E7-0066-4EBB-B7E7-0F058E7907C2}" type="slidenum">
              <a:rPr lang="en-IN" altLang="en-US"/>
              <a:pPr/>
              <a:t>‹#›</a:t>
            </a:fld>
            <a:endParaRPr lang="en-I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66C899-0561-4F25-A0E8-891DED2C0CA2}" type="datetimeFigureOut">
              <a:rPr lang="en-IN"/>
              <a:pPr>
                <a:defRPr/>
              </a:pPr>
              <a:t>01-10-2018</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fld id="{DBD4F064-A2BB-4176-8A33-644646F437AF}" type="slidenum">
              <a:rPr lang="en-IN" altLang="en-US"/>
              <a:pPr/>
              <a:t>‹#›</a:t>
            </a:fld>
            <a:endParaRPr lang="en-I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A48EFA-3434-4A4D-9BFF-E03BD21D6D22}" type="datetimeFigureOut">
              <a:rPr lang="en-IN"/>
              <a:pPr>
                <a:defRPr/>
              </a:pPr>
              <a:t>01-10-2018</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fld id="{B0955B90-3008-43FA-A969-437EB1DF6079}" type="slidenum">
              <a:rPr lang="en-IN" altLang="en-US"/>
              <a:pPr/>
              <a:t>‹#›</a:t>
            </a:fld>
            <a:endParaRPr lang="en-I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D38D5E-B67D-44AC-80C6-136088938839}" type="datetimeFigureOut">
              <a:rPr lang="en-IN"/>
              <a:pPr>
                <a:defRPr/>
              </a:pPr>
              <a:t>01-10-2018</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fld id="{33E31BBC-593D-48D5-B91D-F1AD3DE00C2A}" type="slidenum">
              <a:rPr lang="en-IN" altLang="en-US"/>
              <a:pPr/>
              <a:t>‹#›</a:t>
            </a:fld>
            <a:endParaRPr lang="en-I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BF393FD-A484-455E-9D30-16443976B103}" type="datetimeFigureOut">
              <a:rPr lang="en-IN"/>
              <a:pPr>
                <a:defRPr/>
              </a:pPr>
              <a:t>01-10-2018</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0263D34D-D19F-4482-8A82-88DCF7A46AE4}" type="slidenum">
              <a:rPr lang="en-IN" altLang="en-US"/>
              <a:pPr/>
              <a:t>‹#›</a:t>
            </a:fld>
            <a:endParaRPr lang="en-I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8D80077-AAA0-4F69-8453-C996C670D621}" type="datetimeFigureOut">
              <a:rPr lang="en-IN"/>
              <a:pPr>
                <a:defRPr/>
              </a:pPr>
              <a:t>01-10-2018</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D50AE19C-7DE5-4461-9629-F6D779BCDF8B}" type="slidenum">
              <a:rPr lang="en-IN" altLang="en-US"/>
              <a:pPr/>
              <a:t>‹#›</a:t>
            </a:fld>
            <a:endParaRPr lang="en-I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cs typeface="Arial" panose="020B0604020202020204" pitchFamily="34" charset="0"/>
              </a:defRPr>
            </a:lvl1pPr>
          </a:lstStyle>
          <a:p>
            <a:pPr>
              <a:defRPr/>
            </a:pPr>
            <a:fld id="{74DDA478-B82A-44F1-8222-A317D371AB02}" type="datetimeFigureOut">
              <a:rPr lang="en-IN"/>
              <a:pPr>
                <a:defRPr/>
              </a:pPr>
              <a:t>01-10-2018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641D040-937A-47A5-8E68-F3ACA1EEB820}"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100000">
              <a:srgbClr val="B8B8B8"/>
            </a:gs>
          </a:gsLst>
          <a:lin ang="5400000"/>
        </a:gra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430338" y="3390900"/>
            <a:ext cx="10329862" cy="769938"/>
          </a:xfrm>
        </p:spPr>
        <p:txBody>
          <a:bodyPr rtlCol="0">
            <a:normAutofit fontScale="90000"/>
          </a:bodyPr>
          <a:lstStyle/>
          <a:p>
            <a:pPr eaLnBrk="1" fontAlgn="auto" hangingPunct="1">
              <a:spcAft>
                <a:spcPts val="0"/>
              </a:spcAft>
              <a:defRPr/>
            </a:pPr>
            <a:r>
              <a:rPr lang="en-US" altLang="en-US" sz="4400" b="1" dirty="0" smtClean="0">
                <a:solidFill>
                  <a:srgbClr val="0000FF"/>
                </a:solidFill>
                <a:latin typeface="Times New Roman" panose="02020603050405020304" pitchFamily="18" charset="0"/>
                <a:cs typeface="Times New Roman" panose="02020603050405020304" pitchFamily="18" charset="0"/>
              </a:rPr>
              <a:t>National Level Workshops on </a:t>
            </a:r>
            <a:r>
              <a:rPr lang="en-US" altLang="en-US" sz="4400" b="1" dirty="0" err="1" smtClean="0">
                <a:solidFill>
                  <a:srgbClr val="0000FF"/>
                </a:solidFill>
                <a:latin typeface="Times New Roman" panose="02020603050405020304" pitchFamily="18" charset="0"/>
                <a:cs typeface="Times New Roman" panose="02020603050405020304" pitchFamily="18" charset="0"/>
              </a:rPr>
              <a:t>Nutricereals</a:t>
            </a:r>
            <a:r>
              <a:rPr lang="en-US" altLang="en-US" sz="4400" b="1" dirty="0" smtClean="0">
                <a:solidFill>
                  <a:srgbClr val="0000FF"/>
                </a:solidFill>
                <a:latin typeface="Times New Roman" panose="02020603050405020304" pitchFamily="18" charset="0"/>
                <a:cs typeface="Times New Roman" panose="02020603050405020304" pitchFamily="18" charset="0"/>
              </a:rPr>
              <a:t> (Millets)</a:t>
            </a:r>
            <a:endParaRPr lang="en-IN" altLang="en-US" sz="4400" dirty="0" smtClean="0">
              <a:solidFill>
                <a:srgbClr val="0000FF"/>
              </a:solidFill>
              <a:latin typeface="Times New Roman" panose="02020603050405020304" pitchFamily="18" charset="0"/>
              <a:cs typeface="Times New Roman" panose="02020603050405020304" pitchFamily="18" charset="0"/>
            </a:endParaRPr>
          </a:p>
        </p:txBody>
      </p:sp>
      <p:sp>
        <p:nvSpPr>
          <p:cNvPr id="9" name="Date Placeholder 10"/>
          <p:cNvSpPr>
            <a:spLocks noGrp="1"/>
          </p:cNvSpPr>
          <p:nvPr>
            <p:ph type="dt" sz="quarter" idx="10"/>
          </p:nvPr>
        </p:nvSpPr>
        <p:spPr>
          <a:xfrm>
            <a:off x="4349750" y="6561138"/>
            <a:ext cx="2743200" cy="365125"/>
          </a:xfrm>
        </p:spPr>
        <p:txBody>
          <a:bodyPr/>
          <a:lstStyle/>
          <a:p>
            <a:pPr algn="ctr">
              <a:defRPr/>
            </a:pPr>
            <a:r>
              <a:rPr lang="en-IN" dirty="0"/>
              <a:t>National Food Security Mission</a:t>
            </a:r>
          </a:p>
        </p:txBody>
      </p:sp>
      <p:sp>
        <p:nvSpPr>
          <p:cNvPr id="4" name="Rectangle 3"/>
          <p:cNvSpPr>
            <a:spLocks noChangeArrowheads="1"/>
          </p:cNvSpPr>
          <p:nvPr/>
        </p:nvSpPr>
        <p:spPr bwMode="auto">
          <a:xfrm>
            <a:off x="1524000" y="0"/>
            <a:ext cx="9144000" cy="228600"/>
          </a:xfrm>
          <a:prstGeom prst="rect">
            <a:avLst/>
          </a:prstGeom>
          <a:solidFill>
            <a:srgbClr val="990000"/>
          </a:solidFill>
          <a:ln w="9525">
            <a:solidFill>
              <a:srgbClr val="2F6498"/>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cs typeface="+mn-cs"/>
            </a:endParaRPr>
          </a:p>
        </p:txBody>
      </p:sp>
      <p:sp>
        <p:nvSpPr>
          <p:cNvPr id="5" name="Round Single Corner Rectangle 4"/>
          <p:cNvSpPr/>
          <p:nvPr/>
        </p:nvSpPr>
        <p:spPr>
          <a:xfrm>
            <a:off x="1524000" y="6629400"/>
            <a:ext cx="9144000" cy="228600"/>
          </a:xfrm>
          <a:prstGeom prst="round1Rect">
            <a:avLst/>
          </a:prstGeom>
          <a:solidFill>
            <a:schemeClr val="tx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6" name="Picture 2" descr="C:\Users\SURAJ\Desktop\NFSM_LOGO.png"/>
          <p:cNvPicPr>
            <a:picLocks noChangeAspect="1" noChangeArrowheads="1"/>
          </p:cNvPicPr>
          <p:nvPr/>
        </p:nvPicPr>
        <p:blipFill>
          <a:blip r:embed="rId2"/>
          <a:srcRect/>
          <a:stretch>
            <a:fillRect/>
          </a:stretch>
        </p:blipFill>
        <p:spPr bwMode="auto">
          <a:xfrm>
            <a:off x="8801100" y="228600"/>
            <a:ext cx="2717800" cy="2133600"/>
          </a:xfrm>
          <a:prstGeom prst="rect">
            <a:avLst/>
          </a:prstGeom>
          <a:noFill/>
          <a:ln w="9525">
            <a:noFill/>
            <a:miter lim="800000"/>
            <a:headEnd/>
            <a:tailEnd/>
          </a:ln>
        </p:spPr>
      </p:pic>
      <p:sp>
        <p:nvSpPr>
          <p:cNvPr id="3" name="Rounded Rectangle 2"/>
          <p:cNvSpPr/>
          <p:nvPr/>
        </p:nvSpPr>
        <p:spPr>
          <a:xfrm>
            <a:off x="2687638" y="5405438"/>
            <a:ext cx="7599362" cy="995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FF0000"/>
                </a:solidFill>
                <a:latin typeface="Times New Roman" pitchFamily="18" charset="0"/>
                <a:cs typeface="Times New Roman" pitchFamily="18" charset="0"/>
              </a:rPr>
              <a:t>DEPARTMENT OF AGRICULTURE, </a:t>
            </a:r>
            <a:r>
              <a:rPr lang="en-US" sz="3200" b="1" dirty="0">
                <a:solidFill>
                  <a:srgbClr val="00B050"/>
                </a:solidFill>
                <a:latin typeface="Times New Roman" pitchFamily="18" charset="0"/>
                <a:cs typeface="Times New Roman" pitchFamily="18" charset="0"/>
              </a:rPr>
              <a:t>TELANGANA</a:t>
            </a:r>
          </a:p>
        </p:txBody>
      </p:sp>
      <p:pic>
        <p:nvPicPr>
          <p:cNvPr id="4104" name="Picture 4" descr="C:\Users\D1-MAUD-CONSULTANT\Desktop\T. LOGO\TGStateLogo - Copy.png"/>
          <p:cNvPicPr>
            <a:picLocks noChangeAspect="1" noChangeArrowheads="1"/>
          </p:cNvPicPr>
          <p:nvPr/>
        </p:nvPicPr>
        <p:blipFill>
          <a:blip r:embed="rId3"/>
          <a:srcRect/>
          <a:stretch>
            <a:fillRect/>
          </a:stretch>
        </p:blipFill>
        <p:spPr bwMode="auto">
          <a:xfrm>
            <a:off x="171450" y="228600"/>
            <a:ext cx="2516188" cy="2039938"/>
          </a:xfrm>
          <a:prstGeom prst="rect">
            <a:avLst/>
          </a:prstGeom>
          <a:noFill/>
          <a:ln w="9525">
            <a:noFill/>
            <a:miter lim="800000"/>
            <a:headEnd/>
            <a:tailEnd/>
          </a:ln>
        </p:spPr>
      </p:pic>
      <p:pic>
        <p:nvPicPr>
          <p:cNvPr id="4105" name="Picture 2" descr="Telangana-Map-with-new-districts"/>
          <p:cNvPicPr>
            <a:picLocks noChangeAspect="1" noChangeArrowheads="1"/>
          </p:cNvPicPr>
          <p:nvPr/>
        </p:nvPicPr>
        <p:blipFill>
          <a:blip r:embed="rId4"/>
          <a:srcRect/>
          <a:stretch>
            <a:fillRect/>
          </a:stretch>
        </p:blipFill>
        <p:spPr bwMode="auto">
          <a:xfrm>
            <a:off x="4251325" y="296863"/>
            <a:ext cx="2536825" cy="2514600"/>
          </a:xfrm>
          <a:prstGeom prst="rect">
            <a:avLst/>
          </a:prstGeom>
          <a:noFill/>
          <a:ln w="9525">
            <a:noFill/>
            <a:miter lim="800000"/>
            <a:headEnd/>
            <a:tailEnd/>
          </a:ln>
        </p:spPr>
      </p:pic>
      <p:sp>
        <p:nvSpPr>
          <p:cNvPr id="4106" name="Rectangle 1"/>
          <p:cNvSpPr>
            <a:spLocks noChangeArrowheads="1"/>
          </p:cNvSpPr>
          <p:nvPr/>
        </p:nvSpPr>
        <p:spPr bwMode="auto">
          <a:xfrm>
            <a:off x="1490663" y="4254500"/>
            <a:ext cx="9994900" cy="522288"/>
          </a:xfrm>
          <a:prstGeom prst="rect">
            <a:avLst/>
          </a:prstGeom>
          <a:noFill/>
          <a:ln w="9525">
            <a:noFill/>
            <a:miter lim="800000"/>
            <a:headEnd/>
            <a:tailEnd/>
          </a:ln>
        </p:spPr>
        <p:txBody>
          <a:bodyPr>
            <a:spAutoFit/>
          </a:bodyPr>
          <a:lstStyle/>
          <a:p>
            <a:pPr algn="ctr" eaLnBrk="1" hangingPunct="1"/>
            <a:r>
              <a:rPr lang="en-US" altLang="en-US" sz="2800" b="1">
                <a:solidFill>
                  <a:srgbClr val="0070C0"/>
                </a:solidFill>
                <a:latin typeface="Times New Roman" pitchFamily="18" charset="0"/>
                <a:cs typeface="Times New Roman" pitchFamily="18" charset="0"/>
              </a:rPr>
              <a:t>On 28.09.2018 at YASHADA, Pune</a:t>
            </a:r>
            <a:endParaRPr lang="en-US" altLang="en-US" sz="2800">
              <a:solidFill>
                <a:srgbClr val="0070C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55600" y="403225"/>
            <a:ext cx="11595100" cy="5959475"/>
          </a:xfrm>
        </p:spPr>
        <p:txBody>
          <a:bodyPr rtlCol="0">
            <a:normAutofit lnSpcReduction="10000"/>
          </a:bodyPr>
          <a:lstStyle/>
          <a:p>
            <a:pPr algn="just" eaLnBrk="1" fontAlgn="auto" hangingPunct="1">
              <a:lnSpc>
                <a:spcPct val="150000"/>
              </a:lnSpc>
              <a:spcAft>
                <a:spcPts val="0"/>
              </a:spcAft>
              <a:buFont typeface="Arial" panose="020B0604020202020204" pitchFamily="34" charset="0"/>
              <a:buChar char="•"/>
              <a:defRPr/>
            </a:pPr>
            <a:r>
              <a:rPr lang="en-US" altLang="en-US" dirty="0" smtClean="0">
                <a:solidFill>
                  <a:srgbClr val="0070C0"/>
                </a:solidFill>
                <a:latin typeface="Times New Roman" panose="02020603050405020304" pitchFamily="18" charset="0"/>
                <a:cs typeface="Times New Roman" panose="02020603050405020304" pitchFamily="18" charset="0"/>
              </a:rPr>
              <a:t>For effective implementation of the </a:t>
            </a:r>
            <a:r>
              <a:rPr lang="en-US" altLang="en-US" dirty="0" err="1" smtClean="0">
                <a:solidFill>
                  <a:srgbClr val="0070C0"/>
                </a:solidFill>
                <a:latin typeface="Times New Roman" panose="02020603050405020304" pitchFamily="18" charset="0"/>
                <a:cs typeface="Times New Roman" panose="02020603050405020304" pitchFamily="18" charset="0"/>
              </a:rPr>
              <a:t>programme</a:t>
            </a:r>
            <a:r>
              <a:rPr lang="en-US" altLang="en-US" dirty="0" smtClean="0">
                <a:solidFill>
                  <a:srgbClr val="0070C0"/>
                </a:solidFill>
                <a:latin typeface="Times New Roman" panose="02020603050405020304" pitchFamily="18" charset="0"/>
                <a:cs typeface="Times New Roman" panose="02020603050405020304" pitchFamily="18" charset="0"/>
              </a:rPr>
              <a:t>, the seed was arranged to the farmers in these 6 districts duly sourcing from IIMR by TSSDC under 90% subsidy.</a:t>
            </a:r>
          </a:p>
          <a:p>
            <a:pPr algn="just" eaLnBrk="1" fontAlgn="auto" hangingPunct="1">
              <a:lnSpc>
                <a:spcPct val="150000"/>
              </a:lnSpc>
              <a:spcAft>
                <a:spcPts val="0"/>
              </a:spcAft>
              <a:buFont typeface="Arial" panose="020B0604020202020204" pitchFamily="34" charset="0"/>
              <a:buChar char="•"/>
              <a:defRPr/>
            </a:pPr>
            <a:r>
              <a:rPr lang="en-US" altLang="en-US" dirty="0" smtClean="0">
                <a:solidFill>
                  <a:srgbClr val="7030A0"/>
                </a:solidFill>
                <a:latin typeface="Times New Roman" panose="02020603050405020304" pitchFamily="18" charset="0"/>
                <a:cs typeface="Times New Roman" panose="02020603050405020304" pitchFamily="18" charset="0"/>
              </a:rPr>
              <a:t>The awareness </a:t>
            </a:r>
            <a:r>
              <a:rPr lang="en-US" altLang="en-US" dirty="0" err="1" smtClean="0">
                <a:solidFill>
                  <a:srgbClr val="7030A0"/>
                </a:solidFill>
                <a:latin typeface="Times New Roman" panose="02020603050405020304" pitchFamily="18" charset="0"/>
                <a:cs typeface="Times New Roman" panose="02020603050405020304" pitchFamily="18" charset="0"/>
              </a:rPr>
              <a:t>programmes</a:t>
            </a:r>
            <a:r>
              <a:rPr lang="en-US" altLang="en-US" dirty="0" smtClean="0">
                <a:solidFill>
                  <a:srgbClr val="7030A0"/>
                </a:solidFill>
                <a:latin typeface="Times New Roman" panose="02020603050405020304" pitchFamily="18" charset="0"/>
                <a:cs typeface="Times New Roman" panose="02020603050405020304" pitchFamily="18" charset="0"/>
              </a:rPr>
              <a:t>, capacity building </a:t>
            </a:r>
            <a:r>
              <a:rPr lang="en-US" altLang="en-US" dirty="0" err="1" smtClean="0">
                <a:solidFill>
                  <a:srgbClr val="7030A0"/>
                </a:solidFill>
                <a:latin typeface="Times New Roman" panose="02020603050405020304" pitchFamily="18" charset="0"/>
                <a:cs typeface="Times New Roman" panose="02020603050405020304" pitchFamily="18" charset="0"/>
              </a:rPr>
              <a:t>programme</a:t>
            </a:r>
            <a:r>
              <a:rPr lang="en-US" altLang="en-US" dirty="0" smtClean="0">
                <a:solidFill>
                  <a:srgbClr val="7030A0"/>
                </a:solidFill>
                <a:latin typeface="Times New Roman" panose="02020603050405020304" pitchFamily="18" charset="0"/>
                <a:cs typeface="Times New Roman" panose="02020603050405020304" pitchFamily="18" charset="0"/>
              </a:rPr>
              <a:t>, demonstrations on improved agronomic practices are being organized at all levels to push up the </a:t>
            </a:r>
            <a:r>
              <a:rPr lang="en-US" altLang="en-US" dirty="0" err="1" smtClean="0">
                <a:solidFill>
                  <a:srgbClr val="7030A0"/>
                </a:solidFill>
                <a:latin typeface="Times New Roman" panose="02020603050405020304" pitchFamily="18" charset="0"/>
                <a:cs typeface="Times New Roman" panose="02020603050405020304" pitchFamily="18" charset="0"/>
              </a:rPr>
              <a:t>programme</a:t>
            </a:r>
            <a:r>
              <a:rPr lang="en-US" altLang="en-US" dirty="0" smtClean="0">
                <a:solidFill>
                  <a:srgbClr val="7030A0"/>
                </a:solidFill>
                <a:latin typeface="Times New Roman" panose="02020603050405020304" pitchFamily="18" charset="0"/>
                <a:cs typeface="Times New Roman" panose="02020603050405020304" pitchFamily="18" charset="0"/>
              </a:rPr>
              <a:t> among farming community.</a:t>
            </a:r>
          </a:p>
          <a:p>
            <a:pPr algn="just" eaLnBrk="1" fontAlgn="auto" hangingPunct="1">
              <a:lnSpc>
                <a:spcPct val="150000"/>
              </a:lnSpc>
              <a:spcAft>
                <a:spcPts val="0"/>
              </a:spcAf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00FF"/>
                </a:solidFill>
                <a:latin typeface="Times New Roman" panose="02020603050405020304" pitchFamily="18" charset="0"/>
                <a:cs typeface="Times New Roman" panose="02020603050405020304" pitchFamily="18" charset="0"/>
              </a:rPr>
              <a:t>The PDs of ATMA are the nodal agencies at district levels for effective implementation of the </a:t>
            </a:r>
            <a:r>
              <a:rPr lang="en-US" altLang="en-US" dirty="0" err="1" smtClean="0">
                <a:solidFill>
                  <a:srgbClr val="0000FF"/>
                </a:solidFill>
                <a:latin typeface="Times New Roman" panose="02020603050405020304" pitchFamily="18" charset="0"/>
                <a:cs typeface="Times New Roman" panose="02020603050405020304" pitchFamily="18" charset="0"/>
              </a:rPr>
              <a:t>programme</a:t>
            </a:r>
            <a:r>
              <a:rPr lang="en-US" altLang="en-US" dirty="0" smtClean="0">
                <a:solidFill>
                  <a:srgbClr val="0000FF"/>
                </a:solidFill>
                <a:latin typeface="Times New Roman" panose="02020603050405020304" pitchFamily="18" charset="0"/>
                <a:cs typeface="Times New Roman" panose="02020603050405020304" pitchFamily="18" charset="0"/>
              </a:rPr>
              <a:t> with coordination of local facilitating agencies.</a:t>
            </a:r>
          </a:p>
          <a:p>
            <a:pPr algn="just" eaLnBrk="1" fontAlgn="auto" hangingPunct="1">
              <a:lnSpc>
                <a:spcPct val="150000"/>
              </a:lnSpc>
              <a:spcAft>
                <a:spcPts val="0"/>
              </a:spcAft>
              <a:buFont typeface="Arial" panose="020B0604020202020204" pitchFamily="34" charset="0"/>
              <a:buChar char="•"/>
              <a:defRPr/>
            </a:pPr>
            <a:endParaRPr lang="en-US" alt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C\Desktop\Raagi.jpg"/>
          <p:cNvPicPr>
            <a:picLocks noChangeAspect="1" noChangeArrowheads="1"/>
          </p:cNvPicPr>
          <p:nvPr/>
        </p:nvPicPr>
        <p:blipFill>
          <a:blip r:embed="rId2"/>
          <a:srcRect/>
          <a:stretch>
            <a:fillRect/>
          </a:stretch>
        </p:blipFill>
        <p:spPr bwMode="auto">
          <a:xfrm>
            <a:off x="747713" y="1379538"/>
            <a:ext cx="2605087" cy="4081462"/>
          </a:xfrm>
          <a:prstGeom prst="rect">
            <a:avLst/>
          </a:prstGeom>
          <a:noFill/>
          <a:ln w="9525">
            <a:noFill/>
            <a:miter lim="800000"/>
            <a:headEnd/>
            <a:tailEnd/>
          </a:ln>
        </p:spPr>
      </p:pic>
      <p:pic>
        <p:nvPicPr>
          <p:cNvPr id="14339" name="Picture 6" descr="C:\Users\PC\Desktop\Jonna-2.jpg"/>
          <p:cNvPicPr>
            <a:picLocks noChangeAspect="1" noChangeArrowheads="1"/>
          </p:cNvPicPr>
          <p:nvPr/>
        </p:nvPicPr>
        <p:blipFill>
          <a:blip r:embed="rId3"/>
          <a:srcRect/>
          <a:stretch>
            <a:fillRect/>
          </a:stretch>
        </p:blipFill>
        <p:spPr bwMode="auto">
          <a:xfrm>
            <a:off x="8667750" y="1400175"/>
            <a:ext cx="2605088" cy="4081463"/>
          </a:xfrm>
          <a:prstGeom prst="rect">
            <a:avLst/>
          </a:prstGeom>
          <a:noFill/>
          <a:ln w="9525">
            <a:noFill/>
            <a:miter lim="800000"/>
            <a:headEnd/>
            <a:tailEnd/>
          </a:ln>
        </p:spPr>
      </p:pic>
      <p:pic>
        <p:nvPicPr>
          <p:cNvPr id="14340" name="Picture 7" descr="C:\Users\PC\Desktop\Jonna-1.jpg"/>
          <p:cNvPicPr>
            <a:picLocks noChangeAspect="1" noChangeArrowheads="1"/>
          </p:cNvPicPr>
          <p:nvPr/>
        </p:nvPicPr>
        <p:blipFill>
          <a:blip r:embed="rId4"/>
          <a:srcRect/>
          <a:stretch>
            <a:fillRect/>
          </a:stretch>
        </p:blipFill>
        <p:spPr bwMode="auto">
          <a:xfrm>
            <a:off x="4813300" y="1400175"/>
            <a:ext cx="2587625" cy="4129088"/>
          </a:xfrm>
          <a:prstGeom prst="rect">
            <a:avLst/>
          </a:prstGeom>
          <a:noFill/>
          <a:ln w="9525">
            <a:noFill/>
            <a:miter lim="800000"/>
            <a:headEnd/>
            <a:tailEnd/>
          </a:ln>
        </p:spPr>
      </p:pic>
      <p:sp>
        <p:nvSpPr>
          <p:cNvPr id="14341" name="Content Placeholder 2"/>
          <p:cNvSpPr>
            <a:spLocks noGrp="1"/>
          </p:cNvSpPr>
          <p:nvPr>
            <p:ph idx="1"/>
          </p:nvPr>
        </p:nvSpPr>
        <p:spPr>
          <a:xfrm>
            <a:off x="747713" y="179388"/>
            <a:ext cx="10515600" cy="1222375"/>
          </a:xfrm>
        </p:spPr>
        <p:txBody>
          <a:bodyPr/>
          <a:lstStyle/>
          <a:p>
            <a:pPr marL="0" indent="0" algn="ctr" eaLnBrk="1" hangingPunct="1">
              <a:buFont typeface="Arial" charset="0"/>
              <a:buNone/>
            </a:pPr>
            <a:r>
              <a:rPr lang="en-US" altLang="en-US" b="1" u="sng" smtClean="0">
                <a:solidFill>
                  <a:srgbClr val="0000FF"/>
                </a:solidFill>
                <a:latin typeface="Times New Roman" pitchFamily="18" charset="0"/>
                <a:cs typeface="Times New Roman" pitchFamily="18" charset="0"/>
              </a:rPr>
              <a:t>Printing of Literature (Booklets) on  Management Practices &amp; Tasty Cuisine of Ragi (No of Pages-78)  </a:t>
            </a:r>
            <a:endParaRPr lang="en-US" altLang="en-US"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Users\PC\Desktop\Jonna.jpg"/>
          <p:cNvPicPr>
            <a:picLocks noChangeAspect="1" noChangeArrowheads="1"/>
          </p:cNvPicPr>
          <p:nvPr/>
        </p:nvPicPr>
        <p:blipFill>
          <a:blip r:embed="rId2"/>
          <a:srcRect/>
          <a:stretch>
            <a:fillRect/>
          </a:stretch>
        </p:blipFill>
        <p:spPr bwMode="auto">
          <a:xfrm>
            <a:off x="1027113" y="1400175"/>
            <a:ext cx="2605087" cy="4081463"/>
          </a:xfrm>
          <a:prstGeom prst="rect">
            <a:avLst/>
          </a:prstGeom>
          <a:noFill/>
          <a:ln w="9525">
            <a:noFill/>
            <a:miter lim="800000"/>
            <a:headEnd/>
            <a:tailEnd/>
          </a:ln>
        </p:spPr>
      </p:pic>
      <p:pic>
        <p:nvPicPr>
          <p:cNvPr id="15363" name="Picture 6" descr="C:\Users\PC\Desktop\Jonna-2.jpg"/>
          <p:cNvPicPr>
            <a:picLocks noChangeAspect="1" noChangeArrowheads="1"/>
          </p:cNvPicPr>
          <p:nvPr/>
        </p:nvPicPr>
        <p:blipFill>
          <a:blip r:embed="rId3"/>
          <a:srcRect/>
          <a:stretch>
            <a:fillRect/>
          </a:stretch>
        </p:blipFill>
        <p:spPr bwMode="auto">
          <a:xfrm>
            <a:off x="8667750" y="1400175"/>
            <a:ext cx="2605088" cy="4081463"/>
          </a:xfrm>
          <a:prstGeom prst="rect">
            <a:avLst/>
          </a:prstGeom>
          <a:noFill/>
          <a:ln w="9525">
            <a:noFill/>
            <a:miter lim="800000"/>
            <a:headEnd/>
            <a:tailEnd/>
          </a:ln>
        </p:spPr>
      </p:pic>
      <p:pic>
        <p:nvPicPr>
          <p:cNvPr id="15364" name="Picture 7" descr="C:\Users\PC\Desktop\Jonna-1.jpg"/>
          <p:cNvPicPr>
            <a:picLocks noChangeAspect="1" noChangeArrowheads="1"/>
          </p:cNvPicPr>
          <p:nvPr/>
        </p:nvPicPr>
        <p:blipFill>
          <a:blip r:embed="rId4"/>
          <a:srcRect/>
          <a:stretch>
            <a:fillRect/>
          </a:stretch>
        </p:blipFill>
        <p:spPr bwMode="auto">
          <a:xfrm>
            <a:off x="4813300" y="1400175"/>
            <a:ext cx="2587625" cy="4129088"/>
          </a:xfrm>
          <a:prstGeom prst="rect">
            <a:avLst/>
          </a:prstGeom>
          <a:noFill/>
          <a:ln w="9525">
            <a:noFill/>
            <a:miter lim="800000"/>
            <a:headEnd/>
            <a:tailEnd/>
          </a:ln>
        </p:spPr>
      </p:pic>
      <p:sp>
        <p:nvSpPr>
          <p:cNvPr id="15365" name="Content Placeholder 2"/>
          <p:cNvSpPr>
            <a:spLocks noGrp="1"/>
          </p:cNvSpPr>
          <p:nvPr>
            <p:ph idx="1"/>
          </p:nvPr>
        </p:nvSpPr>
        <p:spPr>
          <a:xfrm>
            <a:off x="747713" y="179388"/>
            <a:ext cx="10515600" cy="1222375"/>
          </a:xfrm>
        </p:spPr>
        <p:txBody>
          <a:bodyPr/>
          <a:lstStyle/>
          <a:p>
            <a:pPr marL="0" indent="0" algn="ctr" eaLnBrk="1" hangingPunct="1">
              <a:buFont typeface="Arial" charset="0"/>
              <a:buNone/>
            </a:pPr>
            <a:r>
              <a:rPr lang="en-US" altLang="en-US" b="1" u="sng" smtClean="0">
                <a:solidFill>
                  <a:srgbClr val="FF0000"/>
                </a:solidFill>
                <a:latin typeface="Times New Roman" pitchFamily="18" charset="0"/>
                <a:cs typeface="Times New Roman" pitchFamily="18" charset="0"/>
              </a:rPr>
              <a:t>Printing of Literature (Booklets) on  Management Practices &amp; Tasty Cuisine of Jonna (No of Pages-106)  </a:t>
            </a:r>
            <a:endParaRPr lang="en-US" altLang="en-US"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Users\PC\Desktop\SAJJA.jpg"/>
          <p:cNvPicPr>
            <a:picLocks noChangeAspect="1" noChangeArrowheads="1"/>
          </p:cNvPicPr>
          <p:nvPr/>
        </p:nvPicPr>
        <p:blipFill>
          <a:blip r:embed="rId2"/>
          <a:srcRect/>
          <a:stretch>
            <a:fillRect/>
          </a:stretch>
        </p:blipFill>
        <p:spPr bwMode="auto">
          <a:xfrm>
            <a:off x="963613" y="1400175"/>
            <a:ext cx="2605087" cy="4081463"/>
          </a:xfrm>
          <a:prstGeom prst="rect">
            <a:avLst/>
          </a:prstGeom>
          <a:noFill/>
          <a:ln w="9525">
            <a:noFill/>
            <a:miter lim="800000"/>
            <a:headEnd/>
            <a:tailEnd/>
          </a:ln>
        </p:spPr>
      </p:pic>
      <p:pic>
        <p:nvPicPr>
          <p:cNvPr id="16387" name="Picture 6" descr="C:\Users\PC\Desktop\Jonna-2.jpg"/>
          <p:cNvPicPr>
            <a:picLocks noChangeAspect="1" noChangeArrowheads="1"/>
          </p:cNvPicPr>
          <p:nvPr/>
        </p:nvPicPr>
        <p:blipFill>
          <a:blip r:embed="rId3"/>
          <a:srcRect/>
          <a:stretch>
            <a:fillRect/>
          </a:stretch>
        </p:blipFill>
        <p:spPr bwMode="auto">
          <a:xfrm>
            <a:off x="8667750" y="1400175"/>
            <a:ext cx="2605088" cy="4081463"/>
          </a:xfrm>
          <a:prstGeom prst="rect">
            <a:avLst/>
          </a:prstGeom>
          <a:noFill/>
          <a:ln w="9525">
            <a:noFill/>
            <a:miter lim="800000"/>
            <a:headEnd/>
            <a:tailEnd/>
          </a:ln>
        </p:spPr>
      </p:pic>
      <p:pic>
        <p:nvPicPr>
          <p:cNvPr id="16388" name="Picture 7" descr="C:\Users\PC\Desktop\Jonna-1.jpg"/>
          <p:cNvPicPr>
            <a:picLocks noChangeAspect="1" noChangeArrowheads="1"/>
          </p:cNvPicPr>
          <p:nvPr/>
        </p:nvPicPr>
        <p:blipFill>
          <a:blip r:embed="rId4"/>
          <a:srcRect/>
          <a:stretch>
            <a:fillRect/>
          </a:stretch>
        </p:blipFill>
        <p:spPr bwMode="auto">
          <a:xfrm>
            <a:off x="4813300" y="1400175"/>
            <a:ext cx="2587625" cy="4129088"/>
          </a:xfrm>
          <a:prstGeom prst="rect">
            <a:avLst/>
          </a:prstGeom>
          <a:noFill/>
          <a:ln w="9525">
            <a:noFill/>
            <a:miter lim="800000"/>
            <a:headEnd/>
            <a:tailEnd/>
          </a:ln>
        </p:spPr>
      </p:pic>
      <p:sp>
        <p:nvSpPr>
          <p:cNvPr id="16389" name="Content Placeholder 2"/>
          <p:cNvSpPr>
            <a:spLocks noGrp="1"/>
          </p:cNvSpPr>
          <p:nvPr>
            <p:ph idx="1"/>
          </p:nvPr>
        </p:nvSpPr>
        <p:spPr>
          <a:xfrm>
            <a:off x="747713" y="179388"/>
            <a:ext cx="10515600" cy="1222375"/>
          </a:xfrm>
        </p:spPr>
        <p:txBody>
          <a:bodyPr/>
          <a:lstStyle/>
          <a:p>
            <a:pPr marL="0" indent="0" algn="ctr" eaLnBrk="1" hangingPunct="1">
              <a:buFont typeface="Arial" charset="0"/>
              <a:buNone/>
            </a:pPr>
            <a:r>
              <a:rPr lang="en-US" altLang="en-US" b="1" u="sng" smtClean="0">
                <a:solidFill>
                  <a:srgbClr val="0070C0"/>
                </a:solidFill>
                <a:latin typeface="Times New Roman" pitchFamily="18" charset="0"/>
                <a:cs typeface="Times New Roman" pitchFamily="18" charset="0"/>
              </a:rPr>
              <a:t>Printing of Literature (Booklets) on  Management Practices &amp; Tasty Cuisine of Bajra (No of Pages-58)  </a:t>
            </a:r>
            <a:endParaRPr lang="en-US" altLang="en-US"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PC\Desktop\Korra.jpg"/>
          <p:cNvPicPr>
            <a:picLocks noChangeAspect="1" noChangeArrowheads="1"/>
          </p:cNvPicPr>
          <p:nvPr/>
        </p:nvPicPr>
        <p:blipFill>
          <a:blip r:embed="rId2"/>
          <a:srcRect/>
          <a:stretch>
            <a:fillRect/>
          </a:stretch>
        </p:blipFill>
        <p:spPr bwMode="auto">
          <a:xfrm>
            <a:off x="862013" y="1400175"/>
            <a:ext cx="2605087" cy="4081463"/>
          </a:xfrm>
          <a:prstGeom prst="rect">
            <a:avLst/>
          </a:prstGeom>
          <a:noFill/>
          <a:ln w="9525">
            <a:noFill/>
            <a:miter lim="800000"/>
            <a:headEnd/>
            <a:tailEnd/>
          </a:ln>
        </p:spPr>
      </p:pic>
      <p:pic>
        <p:nvPicPr>
          <p:cNvPr id="17411" name="Picture 6" descr="C:\Users\PC\Desktop\Jonna-2.jpg"/>
          <p:cNvPicPr>
            <a:picLocks noChangeAspect="1" noChangeArrowheads="1"/>
          </p:cNvPicPr>
          <p:nvPr/>
        </p:nvPicPr>
        <p:blipFill>
          <a:blip r:embed="rId3"/>
          <a:srcRect/>
          <a:stretch>
            <a:fillRect/>
          </a:stretch>
        </p:blipFill>
        <p:spPr bwMode="auto">
          <a:xfrm>
            <a:off x="8667750" y="1400175"/>
            <a:ext cx="2605088" cy="4081463"/>
          </a:xfrm>
          <a:prstGeom prst="rect">
            <a:avLst/>
          </a:prstGeom>
          <a:noFill/>
          <a:ln w="9525">
            <a:noFill/>
            <a:miter lim="800000"/>
            <a:headEnd/>
            <a:tailEnd/>
          </a:ln>
        </p:spPr>
      </p:pic>
      <p:pic>
        <p:nvPicPr>
          <p:cNvPr id="17412" name="Picture 7" descr="C:\Users\PC\Desktop\Jonna-1.jpg"/>
          <p:cNvPicPr>
            <a:picLocks noChangeAspect="1" noChangeArrowheads="1"/>
          </p:cNvPicPr>
          <p:nvPr/>
        </p:nvPicPr>
        <p:blipFill>
          <a:blip r:embed="rId4"/>
          <a:srcRect/>
          <a:stretch>
            <a:fillRect/>
          </a:stretch>
        </p:blipFill>
        <p:spPr bwMode="auto">
          <a:xfrm>
            <a:off x="4813300" y="1400175"/>
            <a:ext cx="2587625" cy="4129088"/>
          </a:xfrm>
          <a:prstGeom prst="rect">
            <a:avLst/>
          </a:prstGeom>
          <a:noFill/>
          <a:ln w="9525">
            <a:noFill/>
            <a:miter lim="800000"/>
            <a:headEnd/>
            <a:tailEnd/>
          </a:ln>
        </p:spPr>
      </p:pic>
      <p:sp>
        <p:nvSpPr>
          <p:cNvPr id="17413" name="Content Placeholder 2"/>
          <p:cNvSpPr>
            <a:spLocks noGrp="1"/>
          </p:cNvSpPr>
          <p:nvPr>
            <p:ph idx="1"/>
          </p:nvPr>
        </p:nvSpPr>
        <p:spPr>
          <a:xfrm>
            <a:off x="747713" y="179388"/>
            <a:ext cx="10515600" cy="1222375"/>
          </a:xfrm>
        </p:spPr>
        <p:txBody>
          <a:bodyPr/>
          <a:lstStyle/>
          <a:p>
            <a:pPr marL="0" indent="0" algn="ctr" eaLnBrk="1" hangingPunct="1">
              <a:buFont typeface="Arial" charset="0"/>
              <a:buNone/>
            </a:pPr>
            <a:r>
              <a:rPr lang="en-US" altLang="en-US" b="1" u="sng" smtClean="0">
                <a:solidFill>
                  <a:srgbClr val="002060"/>
                </a:solidFill>
                <a:latin typeface="Times New Roman" pitchFamily="18" charset="0"/>
                <a:cs typeface="Times New Roman" pitchFamily="18" charset="0"/>
              </a:rPr>
              <a:t>Printing of Literature (Booklets) on  Management Practices &amp; Tasty Cuisine of Korra (No of Pages-50)  </a:t>
            </a:r>
            <a:endParaRPr lang="en-US" altLang="en-US"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381375" y="407988"/>
            <a:ext cx="4743450" cy="561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6219825" y="0"/>
            <a:ext cx="4400550" cy="6196013"/>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1193800" y="90488"/>
            <a:ext cx="4572000" cy="6105525"/>
          </a:xfrm>
          <a:prstGeom prst="rect">
            <a:avLst/>
          </a:prstGeom>
          <a:noFill/>
          <a:ln w="9525">
            <a:noFill/>
            <a:miter lim="800000"/>
            <a:headEnd/>
            <a:tailEnd/>
          </a:ln>
          <a:effectLst/>
        </p:spPr>
      </p:pic>
      <p:sp>
        <p:nvSpPr>
          <p:cNvPr id="19460" name="Content Placeholder 2"/>
          <p:cNvSpPr>
            <a:spLocks noGrp="1"/>
          </p:cNvSpPr>
          <p:nvPr>
            <p:ph idx="1"/>
          </p:nvPr>
        </p:nvSpPr>
        <p:spPr>
          <a:xfrm>
            <a:off x="3913188" y="6297613"/>
            <a:ext cx="4613275" cy="560387"/>
          </a:xfrm>
        </p:spPr>
        <p:txBody>
          <a:bodyPr/>
          <a:lstStyle/>
          <a:p>
            <a:pPr marL="0" indent="0" algn="ctr" eaLnBrk="1" hangingPunct="1">
              <a:buFont typeface="Arial" charset="0"/>
              <a:buNone/>
            </a:pPr>
            <a:r>
              <a:rPr lang="en-US" altLang="en-US" b="1" u="sng" smtClean="0">
                <a:solidFill>
                  <a:srgbClr val="FF0000"/>
                </a:solidFill>
                <a:latin typeface="Times New Roman" pitchFamily="18" charset="0"/>
                <a:cs typeface="Times New Roman" pitchFamily="18" charset="0"/>
              </a:rPr>
              <a:t>Different Activities</a:t>
            </a:r>
            <a:endParaRPr lang="en-US" altLang="en-US"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936625" y="549275"/>
            <a:ext cx="4933950" cy="558165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6613525" y="166688"/>
            <a:ext cx="4629150" cy="652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046163" y="198438"/>
            <a:ext cx="4562475" cy="610552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6367463" y="198438"/>
            <a:ext cx="4562475" cy="605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srcRect/>
          <a:stretch>
            <a:fillRect/>
          </a:stretch>
        </p:blipFill>
        <p:spPr bwMode="auto">
          <a:xfrm>
            <a:off x="776288" y="0"/>
            <a:ext cx="10542587" cy="6683375"/>
          </a:xfrm>
          <a:prstGeom prst="rect">
            <a:avLst/>
          </a:prstGeom>
          <a:noFill/>
          <a:ln w="9525">
            <a:noFill/>
            <a:miter lim="800000"/>
            <a:headEnd/>
            <a:tailEnd/>
          </a:ln>
        </p:spPr>
      </p:pic>
      <p:sp>
        <p:nvSpPr>
          <p:cNvPr id="3" name="Text Box 2"/>
          <p:cNvSpPr txBox="1">
            <a:spLocks noChangeArrowheads="1"/>
          </p:cNvSpPr>
          <p:nvPr/>
        </p:nvSpPr>
        <p:spPr bwMode="auto">
          <a:xfrm>
            <a:off x="5916613" y="5759450"/>
            <a:ext cx="5735637" cy="923925"/>
          </a:xfrm>
          <a:prstGeom prst="rect">
            <a:avLst/>
          </a:prstGeom>
          <a:noFill/>
          <a:ln w="9525">
            <a:noFill/>
            <a:miter lim="800000"/>
            <a:headEnd/>
            <a:tailEnd/>
          </a:ln>
          <a:effectLst>
            <a:outerShdw dist="35921" dir="2700000" algn="ctr" rotWithShape="0">
              <a:srgbClr val="800000"/>
            </a:outerShdw>
          </a:effectLst>
        </p:spPr>
        <p:txBody>
          <a:bodyPr>
            <a:spAutoFit/>
          </a:bodyPr>
          <a:lstStyle/>
          <a:p>
            <a:pPr algn="ctr" eaLnBrk="1" hangingPunct="1">
              <a:defRPr/>
            </a:pPr>
            <a:r>
              <a:rPr lang="en-US" sz="5400"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44500" y="863600"/>
            <a:ext cx="11442700" cy="4856163"/>
          </a:xfrm>
        </p:spPr>
        <p:txBody>
          <a:bodyPr rtlCol="0" anchor="ctr">
            <a:normAutofit fontScale="92500" lnSpcReduction="20000"/>
          </a:bodyPr>
          <a:lstStyle/>
          <a:p>
            <a:pPr eaLnBrk="1" fontAlgn="auto" hangingPunct="1">
              <a:lnSpc>
                <a:spcPct val="150000"/>
              </a:lnSpc>
              <a:spcAft>
                <a:spcPts val="0"/>
              </a:spcAft>
              <a:buFont typeface="Arial" panose="020B0604020202020204" pitchFamily="34" charset="0"/>
              <a:buChar char="•"/>
              <a:defRPr/>
            </a:pPr>
            <a:endParaRPr lang="en-US" altLang="en-US" sz="3200" dirty="0" smtClean="0">
              <a:latin typeface="Times New Roman" panose="02020603050405020304" pitchFamily="18" charset="0"/>
              <a:cs typeface="Times New Roman" panose="02020603050405020304" pitchFamily="18" charset="0"/>
            </a:endParaRPr>
          </a:p>
          <a:p>
            <a:pPr eaLnBrk="1" fontAlgn="auto" hangingPunct="1">
              <a:lnSpc>
                <a:spcPct val="150000"/>
              </a:lnSpc>
              <a:spcAft>
                <a:spcPts val="0"/>
              </a:spcAft>
              <a:buFont typeface="Arial" panose="020B0604020202020204" pitchFamily="34" charset="0"/>
              <a:buChar char="•"/>
              <a:defRPr/>
            </a:pPr>
            <a:r>
              <a:rPr lang="en-US" altLang="en-US" sz="3200" dirty="0" smtClean="0">
                <a:solidFill>
                  <a:srgbClr val="002060"/>
                </a:solidFill>
                <a:latin typeface="Times New Roman" panose="02020603050405020304" pitchFamily="18" charset="0"/>
                <a:cs typeface="Times New Roman" panose="02020603050405020304" pitchFamily="18" charset="0"/>
              </a:rPr>
              <a:t>The financial year 2018-19 has been declared as National Year of Millets.</a:t>
            </a:r>
          </a:p>
          <a:p>
            <a:pPr eaLnBrk="1" fontAlgn="auto" hangingPunct="1">
              <a:lnSpc>
                <a:spcPct val="150000"/>
              </a:lnSpc>
              <a:spcAft>
                <a:spcPts val="0"/>
              </a:spcAft>
              <a:buFont typeface="Arial" panose="020B0604020202020204" pitchFamily="34" charset="0"/>
              <a:buChar char="•"/>
              <a:defRPr/>
            </a:pPr>
            <a:r>
              <a:rPr lang="en-US" altLang="en-US" sz="3200" dirty="0" smtClean="0">
                <a:solidFill>
                  <a:srgbClr val="FF0000"/>
                </a:solidFill>
                <a:latin typeface="Times New Roman" panose="02020603050405020304" pitchFamily="18" charset="0"/>
                <a:cs typeface="Times New Roman" panose="02020603050405020304" pitchFamily="18" charset="0"/>
              </a:rPr>
              <a:t>In view of National Year of Millets NFSM- Coarse cereals (under 60:40 sharing pattern) have been divided into</a:t>
            </a:r>
          </a:p>
          <a:p>
            <a:pPr lvl="3" eaLnBrk="1" fontAlgn="auto" hangingPunct="1">
              <a:lnSpc>
                <a:spcPct val="150000"/>
              </a:lnSpc>
              <a:spcAft>
                <a:spcPts val="0"/>
              </a:spcAft>
              <a:buFont typeface="Arial" panose="020B0604020202020204" pitchFamily="34" charset="0"/>
              <a:buChar char="•"/>
              <a:defRPr/>
            </a:pPr>
            <a:r>
              <a:rPr lang="en-US" altLang="en-US" sz="3200" dirty="0" smtClean="0">
                <a:solidFill>
                  <a:srgbClr val="C00000"/>
                </a:solidFill>
                <a:latin typeface="Times New Roman" panose="02020603050405020304" pitchFamily="18" charset="0"/>
                <a:cs typeface="Times New Roman" panose="02020603050405020304" pitchFamily="18" charset="0"/>
              </a:rPr>
              <a:t>NFSM-Coarse Cereals (Maize)</a:t>
            </a:r>
          </a:p>
          <a:p>
            <a:pPr lvl="3" eaLnBrk="1" fontAlgn="auto" hangingPunct="1">
              <a:lnSpc>
                <a:spcPct val="150000"/>
              </a:lnSpc>
              <a:spcAft>
                <a:spcPts val="0"/>
              </a:spcAft>
              <a:buFont typeface="Arial" panose="020B0604020202020204" pitchFamily="34" charset="0"/>
              <a:buChar char="•"/>
              <a:defRPr/>
            </a:pPr>
            <a:r>
              <a:rPr lang="en-US" altLang="en-US" sz="3200" dirty="0" smtClean="0">
                <a:solidFill>
                  <a:srgbClr val="0070C0"/>
                </a:solidFill>
                <a:latin typeface="Times New Roman" panose="02020603050405020304" pitchFamily="18" charset="0"/>
                <a:cs typeface="Times New Roman" panose="02020603050405020304" pitchFamily="18" charset="0"/>
              </a:rPr>
              <a:t>Sub-Mission on </a:t>
            </a:r>
            <a:r>
              <a:rPr lang="en-US" altLang="en-US" sz="3200" dirty="0" err="1" smtClean="0">
                <a:solidFill>
                  <a:srgbClr val="0070C0"/>
                </a:solidFill>
                <a:latin typeface="Times New Roman" panose="02020603050405020304" pitchFamily="18" charset="0"/>
                <a:cs typeface="Times New Roman" panose="02020603050405020304" pitchFamily="18" charset="0"/>
              </a:rPr>
              <a:t>Nutricereals</a:t>
            </a:r>
            <a:r>
              <a:rPr lang="en-US" altLang="en-US" sz="3200" dirty="0" smtClean="0">
                <a:solidFill>
                  <a:srgbClr val="0070C0"/>
                </a:solidFill>
                <a:latin typeface="Times New Roman" panose="02020603050405020304" pitchFamily="18" charset="0"/>
                <a:cs typeface="Times New Roman" panose="02020603050405020304" pitchFamily="18" charset="0"/>
              </a:rPr>
              <a:t> (</a:t>
            </a:r>
            <a:r>
              <a:rPr lang="en-US" altLang="en-US" sz="3200" dirty="0" err="1" smtClean="0">
                <a:solidFill>
                  <a:srgbClr val="0070C0"/>
                </a:solidFill>
                <a:latin typeface="Times New Roman" panose="02020603050405020304" pitchFamily="18" charset="0"/>
                <a:cs typeface="Times New Roman" panose="02020603050405020304" pitchFamily="18" charset="0"/>
              </a:rPr>
              <a:t>Jowar</a:t>
            </a:r>
            <a:r>
              <a:rPr lang="en-US" altLang="en-US" sz="3200" dirty="0" smtClean="0">
                <a:solidFill>
                  <a:srgbClr val="0070C0"/>
                </a:solidFill>
                <a:latin typeface="Times New Roman" panose="02020603050405020304" pitchFamily="18" charset="0"/>
                <a:cs typeface="Times New Roman" panose="02020603050405020304" pitchFamily="18" charset="0"/>
              </a:rPr>
              <a:t>, </a:t>
            </a:r>
            <a:r>
              <a:rPr lang="en-US" altLang="en-US" sz="3200" dirty="0" err="1" smtClean="0">
                <a:solidFill>
                  <a:srgbClr val="0070C0"/>
                </a:solidFill>
                <a:latin typeface="Times New Roman" panose="02020603050405020304" pitchFamily="18" charset="0"/>
                <a:cs typeface="Times New Roman" panose="02020603050405020304" pitchFamily="18" charset="0"/>
              </a:rPr>
              <a:t>Bajra</a:t>
            </a:r>
            <a:r>
              <a:rPr lang="en-US" altLang="en-US" sz="3200" dirty="0" smtClean="0">
                <a:solidFill>
                  <a:srgbClr val="0070C0"/>
                </a:solidFill>
                <a:latin typeface="Times New Roman" panose="02020603050405020304" pitchFamily="18" charset="0"/>
                <a:cs typeface="Times New Roman" panose="02020603050405020304" pitchFamily="18" charset="0"/>
              </a:rPr>
              <a:t>, </a:t>
            </a:r>
            <a:r>
              <a:rPr lang="en-US" altLang="en-US" sz="3200" dirty="0" err="1" smtClean="0">
                <a:solidFill>
                  <a:srgbClr val="0070C0"/>
                </a:solidFill>
                <a:latin typeface="Times New Roman" panose="02020603050405020304" pitchFamily="18" charset="0"/>
                <a:cs typeface="Times New Roman" panose="02020603050405020304" pitchFamily="18" charset="0"/>
              </a:rPr>
              <a:t>Ragi</a:t>
            </a:r>
            <a:r>
              <a:rPr lang="en-US" altLang="en-US" sz="3200" dirty="0" smtClean="0">
                <a:solidFill>
                  <a:srgbClr val="0070C0"/>
                </a:solidFill>
                <a:latin typeface="Times New Roman" panose="02020603050405020304" pitchFamily="18" charset="0"/>
                <a:cs typeface="Times New Roman" panose="02020603050405020304" pitchFamily="18" charset="0"/>
              </a:rPr>
              <a:t> &amp; </a:t>
            </a:r>
            <a:r>
              <a:rPr lang="en-US" altLang="en-US" sz="3200" dirty="0" err="1" smtClean="0">
                <a:solidFill>
                  <a:srgbClr val="0070C0"/>
                </a:solidFill>
                <a:latin typeface="Times New Roman" panose="02020603050405020304" pitchFamily="18" charset="0"/>
                <a:cs typeface="Times New Roman" panose="02020603050405020304" pitchFamily="18" charset="0"/>
              </a:rPr>
              <a:t>Korra</a:t>
            </a:r>
            <a:r>
              <a:rPr lang="en-US" altLang="en-US" sz="3200" dirty="0" smtClean="0">
                <a:solidFill>
                  <a:srgbClr val="0070C0"/>
                </a:solidFill>
                <a:latin typeface="Times New Roman" panose="02020603050405020304" pitchFamily="18" charset="0"/>
                <a:cs typeface="Times New Roman" panose="02020603050405020304" pitchFamily="18" charset="0"/>
              </a:rPr>
              <a:t>)</a:t>
            </a:r>
          </a:p>
          <a:p>
            <a:pPr eaLnBrk="1" fontAlgn="auto" hangingPunct="1">
              <a:lnSpc>
                <a:spcPct val="150000"/>
              </a:lnSpc>
              <a:spcAft>
                <a:spcPts val="0"/>
              </a:spcAft>
              <a:buFont typeface="Arial" panose="020B0604020202020204" pitchFamily="34" charset="0"/>
              <a:buChar char="•"/>
              <a:defRPr/>
            </a:pPr>
            <a:endParaRPr lang="en-US" altLang="en-US" sz="3200" dirty="0" smtClean="0">
              <a:latin typeface="Times New Roman" panose="02020603050405020304" pitchFamily="18" charset="0"/>
              <a:cs typeface="Times New Roman" panose="02020603050405020304" pitchFamily="18" charset="0"/>
            </a:endParaRPr>
          </a:p>
        </p:txBody>
      </p:sp>
      <p:sp>
        <p:nvSpPr>
          <p:cNvPr id="3" name="Title 1"/>
          <p:cNvSpPr>
            <a:spLocks noGrp="1"/>
          </p:cNvSpPr>
          <p:nvPr>
            <p:ph type="title"/>
          </p:nvPr>
        </p:nvSpPr>
        <p:spPr>
          <a:xfrm>
            <a:off x="766763" y="314325"/>
            <a:ext cx="10515600" cy="549275"/>
          </a:xfrm>
        </p:spPr>
        <p:txBody>
          <a:bodyPr rtlCol="0">
            <a:normAutofit fontScale="90000"/>
          </a:bodyPr>
          <a:lstStyle/>
          <a:p>
            <a:pPr algn="ctr" eaLnBrk="1" fontAlgn="auto" hangingPunct="1">
              <a:spcAft>
                <a:spcPts val="0"/>
              </a:spcAft>
              <a:defRPr/>
            </a:pPr>
            <a:r>
              <a:rPr lang="en-US" altLang="en-US" b="1" dirty="0" smtClean="0">
                <a:solidFill>
                  <a:srgbClr val="0000FF"/>
                </a:solidFill>
                <a:latin typeface="Times New Roman" panose="02020603050405020304" pitchFamily="18" charset="0"/>
                <a:cs typeface="Times New Roman" panose="02020603050405020304" pitchFamily="18" charset="0"/>
              </a:rPr>
              <a:t>Introduction</a:t>
            </a:r>
            <a:endParaRPr lang="en-US" altLang="en-US"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250" y="263525"/>
            <a:ext cx="11720513" cy="6594475"/>
          </a:xfrm>
        </p:spPr>
        <p:txBody>
          <a:bodyPr rtlCol="0">
            <a:normAutofit/>
          </a:bodyPr>
          <a:lstStyle/>
          <a:p>
            <a:pPr marL="0" indent="0" algn="ctr" eaLnBrk="1" fontAlgn="auto" hangingPunct="1">
              <a:spcAft>
                <a:spcPts val="0"/>
              </a:spcAft>
              <a:buFont typeface="Arial" panose="020B0604020202020204" pitchFamily="34" charset="0"/>
              <a:buNone/>
              <a:defRPr/>
            </a:pPr>
            <a:r>
              <a:rPr lang="en-US" b="1" dirty="0" smtClean="0">
                <a:solidFill>
                  <a:srgbClr val="FF0000"/>
                </a:solidFill>
                <a:latin typeface="Times New Roman" panose="02020603050405020304" pitchFamily="18" charset="0"/>
                <a:cs typeface="Times New Roman" panose="02020603050405020304" pitchFamily="18" charset="0"/>
              </a:rPr>
              <a:t>BACK GROUND OF MILLETS SCENARIO IN TELANGANA STATE</a:t>
            </a:r>
          </a:p>
          <a:p>
            <a:pPr eaLnBrk="1" fontAlgn="auto" hangingPunct="1">
              <a:spcAft>
                <a:spcPts val="0"/>
              </a:spcAft>
              <a:buFont typeface="Arial" panose="020B0604020202020204" pitchFamily="34" charset="0"/>
              <a:buChar char="•"/>
              <a:defRPr/>
            </a:pPr>
            <a:endParaRPr lang="en-US" sz="1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solidFill>
                  <a:srgbClr val="00B0F0"/>
                </a:solidFill>
                <a:latin typeface="Times New Roman" panose="02020603050405020304" pitchFamily="18" charset="0"/>
                <a:cs typeface="Times New Roman" panose="02020603050405020304" pitchFamily="18" charset="0"/>
              </a:rPr>
              <a:t>Telangana is characterized by Dry Land Agriculture and requires synergy between cropping patterns and dietary choices.</a:t>
            </a:r>
          </a:p>
          <a:p>
            <a:pPr eaLnBrk="1" fontAlgn="auto" hangingPunct="1">
              <a:spcAft>
                <a:spcPts val="0"/>
              </a:spcAft>
              <a:buFont typeface="Arial" panose="020B0604020202020204" pitchFamily="34" charset="0"/>
              <a:buChar char="•"/>
              <a:defRPr/>
            </a:pPr>
            <a:r>
              <a:rPr lang="en-US" dirty="0" smtClean="0">
                <a:solidFill>
                  <a:srgbClr val="0000FF"/>
                </a:solidFill>
                <a:latin typeface="Times New Roman" panose="02020603050405020304" pitchFamily="18" charset="0"/>
                <a:cs typeface="Times New Roman" panose="02020603050405020304" pitchFamily="18" charset="0"/>
              </a:rPr>
              <a:t>It is traditionally millet belt, staple food.</a:t>
            </a:r>
          </a:p>
          <a:p>
            <a:pPr eaLnBrk="1" fontAlgn="auto" hangingPunct="1">
              <a:spcAft>
                <a:spcPts val="0"/>
              </a:spcAft>
              <a:buFont typeface="Arial" panose="020B0604020202020204" pitchFamily="34" charset="0"/>
              <a:buChar char="•"/>
              <a:defRPr/>
            </a:pPr>
            <a:r>
              <a:rPr lang="en-US" dirty="0" smtClean="0">
                <a:solidFill>
                  <a:srgbClr val="FF0000"/>
                </a:solidFill>
                <a:latin typeface="Times New Roman" panose="02020603050405020304" pitchFamily="18" charset="0"/>
                <a:cs typeface="Times New Roman" panose="02020603050405020304" pitchFamily="18" charset="0"/>
              </a:rPr>
              <a:t>The area and production under Millets is decreasing is year by year.</a:t>
            </a:r>
          </a:p>
          <a:p>
            <a:pPr eaLnBrk="1" fontAlgn="auto" hangingPunct="1">
              <a:spcAft>
                <a:spcPts val="0"/>
              </a:spcAft>
              <a:buFont typeface="Arial" panose="020B0604020202020204" pitchFamily="34" charset="0"/>
              <a:buChar char="•"/>
              <a:defRPr/>
            </a:pPr>
            <a:r>
              <a:rPr lang="en-US" dirty="0" smtClean="0">
                <a:solidFill>
                  <a:srgbClr val="002060"/>
                </a:solidFill>
                <a:latin typeface="Times New Roman" panose="02020603050405020304" pitchFamily="18" charset="0"/>
                <a:cs typeface="Times New Roman" panose="02020603050405020304" pitchFamily="18" charset="0"/>
              </a:rPr>
              <a:t>Food habits of people have changed and shifted rice based food due to many reasons causing severe malnutrition and health hazardous.</a:t>
            </a:r>
          </a:p>
          <a:p>
            <a:pPr eaLnBrk="1" fontAlgn="auto" hangingPunct="1">
              <a:spcAft>
                <a:spcPts val="0"/>
              </a:spcAft>
              <a:buFont typeface="Arial" panose="020B0604020202020204" pitchFamily="34" charset="0"/>
              <a:buChar char="•"/>
              <a:defRPr/>
            </a:pPr>
            <a:r>
              <a:rPr lang="en-US" dirty="0" smtClean="0">
                <a:solidFill>
                  <a:srgbClr val="00B050"/>
                </a:solidFill>
                <a:latin typeface="Times New Roman" panose="02020603050405020304" pitchFamily="18" charset="0"/>
                <a:cs typeface="Times New Roman" panose="02020603050405020304" pitchFamily="18" charset="0"/>
              </a:rPr>
              <a:t>In present scenario the Millet Food which was previously known to be </a:t>
            </a:r>
            <a:r>
              <a:rPr lang="en-US" dirty="0" smtClean="0">
                <a:solidFill>
                  <a:srgbClr val="FF0000"/>
                </a:solidFill>
                <a:latin typeface="Times New Roman" panose="02020603050405020304" pitchFamily="18" charset="0"/>
                <a:cs typeface="Times New Roman" panose="02020603050405020304" pitchFamily="18" charset="0"/>
              </a:rPr>
              <a:t>“Poor Man’s Food”</a:t>
            </a:r>
            <a:r>
              <a:rPr lang="en-US" dirty="0" smtClean="0">
                <a:solidFill>
                  <a:srgbClr val="00B050"/>
                </a:solidFill>
                <a:latin typeface="Times New Roman" panose="02020603050405020304" pitchFamily="18" charset="0"/>
                <a:cs typeface="Times New Roman" panose="02020603050405020304" pitchFamily="18" charset="0"/>
              </a:rPr>
              <a:t> became </a:t>
            </a:r>
            <a:r>
              <a:rPr lang="en-US" dirty="0" smtClean="0">
                <a:solidFill>
                  <a:srgbClr val="0070C0"/>
                </a:solidFill>
                <a:latin typeface="Times New Roman" panose="02020603050405020304" pitchFamily="18" charset="0"/>
                <a:cs typeface="Times New Roman" panose="02020603050405020304" pitchFamily="18" charset="0"/>
              </a:rPr>
              <a:t>“Rich-Man’s Breakfast”.</a:t>
            </a:r>
          </a:p>
          <a:p>
            <a:pPr eaLnBrk="1" fontAlgn="auto" hangingPunct="1">
              <a:spcAft>
                <a:spcPts val="0"/>
              </a:spcAft>
              <a:buFont typeface="Arial" panose="020B0604020202020204" pitchFamily="34" charset="0"/>
              <a:buChar char="•"/>
              <a:defRPr/>
            </a:pPr>
            <a:r>
              <a:rPr lang="en-US" dirty="0" smtClean="0">
                <a:solidFill>
                  <a:srgbClr val="0000FF"/>
                </a:solidFill>
                <a:latin typeface="Times New Roman" panose="02020603050405020304" pitchFamily="18" charset="0"/>
                <a:cs typeface="Times New Roman" panose="02020603050405020304" pitchFamily="18" charset="0"/>
              </a:rPr>
              <a:t>In view of the adoptability / Resistance to the drought and moisture stress, eco friendly, organic by nature with high nutrition value it is need of hour for concentrating on increasing millet production and productivity through area expansion.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0"/>
            <a:ext cx="10515600" cy="590550"/>
          </a:xfrm>
        </p:spPr>
        <p:txBody>
          <a:bodyPr/>
          <a:lstStyle/>
          <a:p>
            <a:pPr algn="ctr" eaLnBrk="1" hangingPunct="1"/>
            <a:r>
              <a:rPr lang="en-US" altLang="en-US" sz="2800" b="1" smtClean="0">
                <a:solidFill>
                  <a:srgbClr val="002060"/>
                </a:solidFill>
                <a:latin typeface="Times New Roman" pitchFamily="18" charset="0"/>
                <a:cs typeface="Times New Roman" pitchFamily="18" charset="0"/>
              </a:rPr>
              <a:t>Area, Yield &amp; Production of Millets</a:t>
            </a:r>
          </a:p>
        </p:txBody>
      </p:sp>
      <p:graphicFrame>
        <p:nvGraphicFramePr>
          <p:cNvPr id="4" name="Table 3"/>
          <p:cNvGraphicFramePr>
            <a:graphicFrameLocks noGrp="1"/>
          </p:cNvGraphicFramePr>
          <p:nvPr/>
        </p:nvGraphicFramePr>
        <p:xfrm>
          <a:off x="838200" y="590550"/>
          <a:ext cx="9885363" cy="5942014"/>
        </p:xfrm>
        <a:graphic>
          <a:graphicData uri="http://schemas.openxmlformats.org/drawingml/2006/table">
            <a:tbl>
              <a:tblPr>
                <a:tableStyleId>{616DA210-FB5B-4158-B5E0-FEB733F419BA}</a:tableStyleId>
              </a:tblPr>
              <a:tblGrid>
                <a:gridCol w="1297327">
                  <a:extLst>
                    <a:ext uri="{9D8B030D-6E8A-4147-A177-3AD203B41FA5}">
                      <a16:colId xmlns:a16="http://schemas.microsoft.com/office/drawing/2014/main" xmlns="" val="2489775112"/>
                    </a:ext>
                  </a:extLst>
                </a:gridCol>
                <a:gridCol w="1925718">
                  <a:extLst>
                    <a:ext uri="{9D8B030D-6E8A-4147-A177-3AD203B41FA5}">
                      <a16:colId xmlns:a16="http://schemas.microsoft.com/office/drawing/2014/main" xmlns="" val="1353980608"/>
                    </a:ext>
                  </a:extLst>
                </a:gridCol>
                <a:gridCol w="1513550">
                  <a:extLst>
                    <a:ext uri="{9D8B030D-6E8A-4147-A177-3AD203B41FA5}">
                      <a16:colId xmlns:a16="http://schemas.microsoft.com/office/drawing/2014/main" xmlns="" val="935299390"/>
                    </a:ext>
                  </a:extLst>
                </a:gridCol>
                <a:gridCol w="2250053">
                  <a:extLst>
                    <a:ext uri="{9D8B030D-6E8A-4147-A177-3AD203B41FA5}">
                      <a16:colId xmlns:a16="http://schemas.microsoft.com/office/drawing/2014/main" xmlns="" val="3456662032"/>
                    </a:ext>
                  </a:extLst>
                </a:gridCol>
                <a:gridCol w="2898715">
                  <a:extLst>
                    <a:ext uri="{9D8B030D-6E8A-4147-A177-3AD203B41FA5}">
                      <a16:colId xmlns:a16="http://schemas.microsoft.com/office/drawing/2014/main" xmlns="" val="3451877212"/>
                    </a:ext>
                  </a:extLst>
                </a:gridCol>
              </a:tblGrid>
              <a:tr h="323614">
                <a:tc>
                  <a:txBody>
                    <a:bodyPr/>
                    <a:lstStyle/>
                    <a:p>
                      <a:pPr algn="ctr" fontAlgn="b"/>
                      <a:r>
                        <a:rPr lang="en-US" sz="1600" b="1" u="none" strike="noStrike" dirty="0">
                          <a:solidFill>
                            <a:srgbClr val="FF0000"/>
                          </a:solidFill>
                          <a:effectLst/>
                          <a:latin typeface="Times New Roman" panose="02020603050405020304" pitchFamily="18" charset="0"/>
                          <a:cs typeface="Times New Roman" panose="02020603050405020304" pitchFamily="18" charset="0"/>
                        </a:rPr>
                        <a:t>Year</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rgbClr val="FFFF00"/>
                    </a:solidFill>
                  </a:tcPr>
                </a:tc>
                <a:tc>
                  <a:txBody>
                    <a:bodyPr/>
                    <a:lstStyle/>
                    <a:p>
                      <a:pPr algn="ctr" fontAlgn="b"/>
                      <a:r>
                        <a:rPr lang="en-US" sz="1600" b="1" u="none" strike="noStrike" dirty="0">
                          <a:solidFill>
                            <a:srgbClr val="FF0000"/>
                          </a:solidFill>
                          <a:effectLst/>
                          <a:latin typeface="Times New Roman" panose="02020603050405020304" pitchFamily="18" charset="0"/>
                          <a:cs typeface="Times New Roman" panose="02020603050405020304" pitchFamily="18" charset="0"/>
                        </a:rPr>
                        <a:t>Crop</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rgbClr val="FFFF00"/>
                    </a:solidFill>
                  </a:tcPr>
                </a:tc>
                <a:tc>
                  <a:txBody>
                    <a:bodyPr/>
                    <a:lstStyle/>
                    <a:p>
                      <a:pPr algn="ctr" fontAlgn="b"/>
                      <a:r>
                        <a:rPr lang="en-US" sz="1600" b="1" u="none" strike="noStrike" dirty="0">
                          <a:solidFill>
                            <a:srgbClr val="FF0000"/>
                          </a:solidFill>
                          <a:effectLst/>
                          <a:latin typeface="Times New Roman" panose="02020603050405020304" pitchFamily="18" charset="0"/>
                          <a:cs typeface="Times New Roman" panose="02020603050405020304" pitchFamily="18" charset="0"/>
                        </a:rPr>
                        <a:t>Area(Ha.)</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rgbClr val="FFFF00"/>
                    </a:solidFill>
                  </a:tcPr>
                </a:tc>
                <a:tc>
                  <a:txBody>
                    <a:bodyPr/>
                    <a:lstStyle/>
                    <a:p>
                      <a:pPr algn="ctr" fontAlgn="b"/>
                      <a:r>
                        <a:rPr lang="en-US" sz="1600" b="1" u="none" strike="noStrike" dirty="0">
                          <a:solidFill>
                            <a:srgbClr val="FF0000"/>
                          </a:solidFill>
                          <a:effectLst/>
                          <a:latin typeface="Times New Roman" panose="02020603050405020304" pitchFamily="18" charset="0"/>
                          <a:cs typeface="Times New Roman" panose="02020603050405020304" pitchFamily="18" charset="0"/>
                        </a:rPr>
                        <a:t>Yield (Kgs/Ha.)</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rgbClr val="FFFF00"/>
                    </a:solidFill>
                  </a:tcPr>
                </a:tc>
                <a:tc>
                  <a:txBody>
                    <a:bodyPr/>
                    <a:lstStyle/>
                    <a:p>
                      <a:pPr algn="ctr" fontAlgn="b"/>
                      <a:r>
                        <a:rPr lang="en-US" sz="1600" b="1" u="none" strike="noStrike" dirty="0">
                          <a:solidFill>
                            <a:srgbClr val="FF0000"/>
                          </a:solidFill>
                          <a:effectLst/>
                          <a:latin typeface="Times New Roman" panose="02020603050405020304" pitchFamily="18" charset="0"/>
                          <a:cs typeface="Times New Roman" panose="02020603050405020304" pitchFamily="18" charset="0"/>
                        </a:rPr>
                        <a:t>Production (</a:t>
                      </a:r>
                      <a:r>
                        <a:rPr lang="en-US" sz="1600" b="1" u="none" strike="noStrike" dirty="0" err="1">
                          <a:solidFill>
                            <a:srgbClr val="FF0000"/>
                          </a:solidFill>
                          <a:effectLst/>
                          <a:latin typeface="Times New Roman" panose="02020603050405020304" pitchFamily="18" charset="0"/>
                          <a:cs typeface="Times New Roman" panose="02020603050405020304" pitchFamily="18" charset="0"/>
                        </a:rPr>
                        <a:t>Tonnes</a:t>
                      </a:r>
                      <a:r>
                        <a:rPr lang="en-US" sz="1600" b="1" u="none" strike="noStrike" dirty="0">
                          <a:solidFill>
                            <a:srgbClr val="FF0000"/>
                          </a:solidFill>
                          <a:effectLst/>
                          <a:latin typeface="Times New Roman" panose="02020603050405020304" pitchFamily="18" charset="0"/>
                          <a:cs typeface="Times New Roman" panose="02020603050405020304" pitchFamily="18" charset="0"/>
                        </a:rPr>
                        <a:t>)</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rgbClr val="FFFF00"/>
                    </a:solidFill>
                  </a:tcPr>
                </a:tc>
                <a:extLst>
                  <a:ext uri="{0D108BD9-81ED-4DB2-BD59-A6C34878D82A}">
                    <a16:rowId xmlns:a16="http://schemas.microsoft.com/office/drawing/2014/main" xmlns="" val="2529599942"/>
                  </a:ext>
                </a:extLst>
              </a:tr>
              <a:tr h="234100">
                <a:tc rowSpan="6">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2014-15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Maize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691471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3338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2308051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extLst>
                  <a:ext uri="{0D108BD9-81ED-4DB2-BD59-A6C34878D82A}">
                    <a16:rowId xmlns:a16="http://schemas.microsoft.com/office/drawing/2014/main" xmlns="" val="3522690958"/>
                  </a:ext>
                </a:extLst>
              </a:tr>
              <a:tr h="234100">
                <a:tc vMerge="1">
                  <a:txBody>
                    <a:bodyPr/>
                    <a:lstStyle/>
                    <a:p>
                      <a:endParaRPr lang="en-US"/>
                    </a:p>
                  </a:txBody>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JOWAR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79001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1054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83267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extLst>
                  <a:ext uri="{0D108BD9-81ED-4DB2-BD59-A6C34878D82A}">
                    <a16:rowId xmlns:a16="http://schemas.microsoft.com/office/drawing/2014/main" xmlns="" val="1127035883"/>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BAJRA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11218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937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10510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extLst>
                  <a:ext uri="{0D108BD9-81ED-4DB2-BD59-A6C34878D82A}">
                    <a16:rowId xmlns:a16="http://schemas.microsoft.com/office/drawing/2014/main" xmlns="" val="2714970182"/>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RAGI</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1527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1145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1748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extLst>
                  <a:ext uri="{0D108BD9-81ED-4DB2-BD59-A6C34878D82A}">
                    <a16:rowId xmlns:a16="http://schemas.microsoft.com/office/drawing/2014/main" xmlns="" val="1650890278"/>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KORRA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134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633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extLst>
                  <a:ext uri="{0D108BD9-81ED-4DB2-BD59-A6C34878D82A}">
                    <a16:rowId xmlns:a16="http://schemas.microsoft.com/office/drawing/2014/main" xmlns="" val="4153743633"/>
                  </a:ext>
                </a:extLst>
              </a:tr>
              <a:tr h="234100">
                <a:tc vMerge="1">
                  <a:txBody>
                    <a:bodyPr/>
                    <a:lstStyle/>
                    <a:p>
                      <a:endParaRPr lang="en-US"/>
                    </a:p>
                  </a:txBody>
                  <a:tcPr/>
                </a:tc>
                <a:tc>
                  <a:txBody>
                    <a:bodyPr/>
                    <a:lstStyle/>
                    <a:p>
                      <a:pPr algn="l"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Total Millets</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783351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7107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2403661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2">
                        <a:lumMod val="40000"/>
                        <a:lumOff val="60000"/>
                      </a:schemeClr>
                    </a:solidFill>
                  </a:tcPr>
                </a:tc>
                <a:extLst>
                  <a:ext uri="{0D108BD9-81ED-4DB2-BD59-A6C34878D82A}">
                    <a16:rowId xmlns:a16="http://schemas.microsoft.com/office/drawing/2014/main" xmlns="" val="568577102"/>
                  </a:ext>
                </a:extLst>
              </a:tr>
              <a:tr h="234100">
                <a:tc rowSpan="6">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2015-16</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Maize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5">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572794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3057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1751074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extLst>
                  <a:ext uri="{0D108BD9-81ED-4DB2-BD59-A6C34878D82A}">
                    <a16:rowId xmlns:a16="http://schemas.microsoft.com/office/drawing/2014/main" xmlns="" val="4095867411"/>
                  </a:ext>
                </a:extLst>
              </a:tr>
              <a:tr h="234100">
                <a:tc vMerge="1">
                  <a:txBody>
                    <a:bodyPr/>
                    <a:lstStyle/>
                    <a:p>
                      <a:endParaRPr lang="en-US"/>
                    </a:p>
                  </a:txBody>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JOWAR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76358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991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75703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extLst>
                  <a:ext uri="{0D108BD9-81ED-4DB2-BD59-A6C34878D82A}">
                    <a16:rowId xmlns:a16="http://schemas.microsoft.com/office/drawing/2014/main" xmlns="" val="2033667530"/>
                  </a:ext>
                </a:extLst>
              </a:tr>
              <a:tr h="234100">
                <a:tc vMerge="1">
                  <a:txBody>
                    <a:bodyPr/>
                    <a:lstStyle/>
                    <a:p>
                      <a:endParaRPr lang="en-US"/>
                    </a:p>
                  </a:txBody>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BAJRA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5900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938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5534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extLst>
                  <a:ext uri="{0D108BD9-81ED-4DB2-BD59-A6C34878D82A}">
                    <a16:rowId xmlns:a16="http://schemas.microsoft.com/office/drawing/2014/main" xmlns="" val="113352278"/>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RAGI</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920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559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514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extLst>
                  <a:ext uri="{0D108BD9-81ED-4DB2-BD59-A6C34878D82A}">
                    <a16:rowId xmlns:a16="http://schemas.microsoft.com/office/drawing/2014/main" xmlns="" val="1443841431"/>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KORRA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5">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1310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817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extLst>
                  <a:ext uri="{0D108BD9-81ED-4DB2-BD59-A6C34878D82A}">
                    <a16:rowId xmlns:a16="http://schemas.microsoft.com/office/drawing/2014/main" xmlns="" val="2160128790"/>
                  </a:ext>
                </a:extLst>
              </a:tr>
              <a:tr h="234100">
                <a:tc vMerge="1">
                  <a:txBody>
                    <a:bodyPr/>
                    <a:lstStyle/>
                    <a:p>
                      <a:endParaRPr lang="en-US"/>
                    </a:p>
                  </a:txBody>
                  <a:tcPr/>
                </a:tc>
                <a:tc>
                  <a:txBody>
                    <a:bodyPr/>
                    <a:lstStyle/>
                    <a:p>
                      <a:pPr algn="l" fontAlgn="b"/>
                      <a:r>
                        <a:rPr lang="en-US" sz="1400" b="1" u="none" strike="noStrike" dirty="0">
                          <a:solidFill>
                            <a:srgbClr val="002060"/>
                          </a:solidFill>
                          <a:effectLst/>
                          <a:latin typeface="Times New Roman" panose="02020603050405020304" pitchFamily="18" charset="0"/>
                          <a:cs typeface="Times New Roman" panose="02020603050405020304" pitchFamily="18" charset="0"/>
                        </a:rPr>
                        <a:t>Total Millets</a:t>
                      </a:r>
                      <a:endParaRPr lang="en-US"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5">
                        <a:lumMod val="40000"/>
                        <a:lumOff val="60000"/>
                      </a:schemeClr>
                    </a:solidFill>
                  </a:tcPr>
                </a:tc>
                <a:tc>
                  <a:txBody>
                    <a:bodyPr/>
                    <a:lstStyle/>
                    <a:p>
                      <a:pPr algn="ctr" fontAlgn="ctr"/>
                      <a:r>
                        <a:rPr lang="en-US" sz="1400" b="1" u="none" strike="noStrike" dirty="0">
                          <a:solidFill>
                            <a:srgbClr val="002060"/>
                          </a:solidFill>
                          <a:effectLst/>
                          <a:latin typeface="Times New Roman" panose="02020603050405020304" pitchFamily="18" charset="0"/>
                          <a:cs typeface="Times New Roman" panose="02020603050405020304" pitchFamily="18" charset="0"/>
                        </a:rPr>
                        <a:t>657282</a:t>
                      </a:r>
                      <a:endParaRPr lang="en-US"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b="1" u="none" strike="noStrike" dirty="0">
                          <a:solidFill>
                            <a:srgbClr val="002060"/>
                          </a:solidFill>
                          <a:effectLst/>
                          <a:latin typeface="Times New Roman" panose="02020603050405020304" pitchFamily="18" charset="0"/>
                          <a:cs typeface="Times New Roman" panose="02020603050405020304" pitchFamily="18" charset="0"/>
                        </a:rPr>
                        <a:t>6362</a:t>
                      </a:r>
                      <a:endParaRPr lang="en-US"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tc>
                  <a:txBody>
                    <a:bodyPr/>
                    <a:lstStyle/>
                    <a:p>
                      <a:pPr algn="ctr" fontAlgn="ctr"/>
                      <a:r>
                        <a:rPr lang="en-US" sz="1400" b="1" u="none" strike="noStrike" dirty="0">
                          <a:solidFill>
                            <a:srgbClr val="002060"/>
                          </a:solidFill>
                          <a:effectLst/>
                          <a:latin typeface="Times New Roman" panose="02020603050405020304" pitchFamily="18" charset="0"/>
                          <a:cs typeface="Times New Roman" panose="02020603050405020304" pitchFamily="18" charset="0"/>
                        </a:rPr>
                        <a:t>1833895</a:t>
                      </a:r>
                      <a:endParaRPr lang="en-US"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5">
                        <a:lumMod val="40000"/>
                        <a:lumOff val="60000"/>
                      </a:schemeClr>
                    </a:solidFill>
                  </a:tcPr>
                </a:tc>
                <a:extLst>
                  <a:ext uri="{0D108BD9-81ED-4DB2-BD59-A6C34878D82A}">
                    <a16:rowId xmlns:a16="http://schemas.microsoft.com/office/drawing/2014/main" xmlns="" val="2906495891"/>
                  </a:ext>
                </a:extLst>
              </a:tr>
              <a:tr h="234100">
                <a:tc rowSpan="6">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2016-17</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Maize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801822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3595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2882475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extLst>
                  <a:ext uri="{0D108BD9-81ED-4DB2-BD59-A6C34878D82A}">
                    <a16:rowId xmlns:a16="http://schemas.microsoft.com/office/drawing/2014/main" xmlns="" val="4091075026"/>
                  </a:ext>
                </a:extLst>
              </a:tr>
              <a:tr h="234100">
                <a:tc vMerge="1">
                  <a:txBody>
                    <a:bodyPr/>
                    <a:lstStyle/>
                    <a:p>
                      <a:endParaRPr lang="en-US"/>
                    </a:p>
                  </a:txBody>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JOWAR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89753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977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87701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extLst>
                  <a:ext uri="{0D108BD9-81ED-4DB2-BD59-A6C34878D82A}">
                    <a16:rowId xmlns:a16="http://schemas.microsoft.com/office/drawing/2014/main" xmlns="" val="2724379636"/>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BAJRA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16697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869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14514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extLst>
                  <a:ext uri="{0D108BD9-81ED-4DB2-BD59-A6C34878D82A}">
                    <a16:rowId xmlns:a16="http://schemas.microsoft.com/office/drawing/2014/main" xmlns="" val="1969692131"/>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RAGI</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1134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1157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1312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extLst>
                  <a:ext uri="{0D108BD9-81ED-4DB2-BD59-A6C34878D82A}">
                    <a16:rowId xmlns:a16="http://schemas.microsoft.com/office/drawing/2014/main" xmlns="" val="3846690042"/>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KORRA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852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938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extLst>
                  <a:ext uri="{0D108BD9-81ED-4DB2-BD59-A6C34878D82A}">
                    <a16:rowId xmlns:a16="http://schemas.microsoft.com/office/drawing/2014/main" xmlns="" val="1501155102"/>
                  </a:ext>
                </a:extLst>
              </a:tr>
              <a:tr h="234100">
                <a:tc vMerge="1">
                  <a:txBody>
                    <a:bodyPr/>
                    <a:lstStyle/>
                    <a:p>
                      <a:endParaRPr lang="en-US"/>
                    </a:p>
                  </a:txBody>
                  <a:tcPr/>
                </a:tc>
                <a:tc>
                  <a:txBody>
                    <a:bodyPr/>
                    <a:lstStyle/>
                    <a:p>
                      <a:pPr algn="l" fontAlgn="b"/>
                      <a:r>
                        <a:rPr lang="en-US" sz="1400" b="1" u="none" strike="noStrike" dirty="0">
                          <a:solidFill>
                            <a:srgbClr val="FF0000"/>
                          </a:solidFill>
                          <a:effectLst/>
                          <a:latin typeface="Times New Roman" panose="02020603050405020304" pitchFamily="18" charset="0"/>
                          <a:cs typeface="Times New Roman" panose="02020603050405020304" pitchFamily="18" charset="0"/>
                        </a:rPr>
                        <a:t>Total Millets</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6">
                        <a:lumMod val="40000"/>
                        <a:lumOff val="60000"/>
                      </a:schemeClr>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910258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7536</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2986802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6">
                        <a:lumMod val="40000"/>
                        <a:lumOff val="60000"/>
                      </a:schemeClr>
                    </a:solidFill>
                  </a:tcPr>
                </a:tc>
                <a:extLst>
                  <a:ext uri="{0D108BD9-81ED-4DB2-BD59-A6C34878D82A}">
                    <a16:rowId xmlns:a16="http://schemas.microsoft.com/office/drawing/2014/main" xmlns="" val="1649351580"/>
                  </a:ext>
                </a:extLst>
              </a:tr>
              <a:tr h="234100">
                <a:tc rowSpan="6">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2017-18</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Maize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1">
                        <a:lumMod val="60000"/>
                        <a:lumOff val="4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632000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4258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2691000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extLst>
                  <a:ext uri="{0D108BD9-81ED-4DB2-BD59-A6C34878D82A}">
                    <a16:rowId xmlns:a16="http://schemas.microsoft.com/office/drawing/2014/main" xmlns="" val="2850643224"/>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JOWAR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67000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1060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71000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extLst>
                  <a:ext uri="{0D108BD9-81ED-4DB2-BD59-A6C34878D82A}">
                    <a16:rowId xmlns:a16="http://schemas.microsoft.com/office/drawing/2014/main" xmlns="" val="2130370337"/>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BAJRA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9000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1111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10000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extLst>
                  <a:ext uri="{0D108BD9-81ED-4DB2-BD59-A6C34878D82A}">
                    <a16:rowId xmlns:a16="http://schemas.microsoft.com/office/drawing/2014/main" xmlns="" val="1466002073"/>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RAGI</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1147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extLst>
                  <a:ext uri="{0D108BD9-81ED-4DB2-BD59-A6C34878D82A}">
                    <a16:rowId xmlns:a16="http://schemas.microsoft.com/office/drawing/2014/main" xmlns="" val="3947791135"/>
                  </a:ext>
                </a:extLst>
              </a:tr>
              <a:tr h="234100">
                <a:tc vMerge="1">
                  <a:txBody>
                    <a:bodyPr/>
                    <a:lstStyle/>
                    <a:p>
                      <a:endParaRPr lang="en-US"/>
                    </a:p>
                  </a:txBody>
                  <a:tcPr/>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KORRA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extLst>
                  <a:ext uri="{0D108BD9-81ED-4DB2-BD59-A6C34878D82A}">
                    <a16:rowId xmlns:a16="http://schemas.microsoft.com/office/drawing/2014/main" xmlns="" val="4006895451"/>
                  </a:ext>
                </a:extLst>
              </a:tr>
              <a:tr h="234100">
                <a:tc vMerge="1">
                  <a:txBody>
                    <a:bodyPr/>
                    <a:lstStyle/>
                    <a:p>
                      <a:endParaRPr lang="en-US"/>
                    </a:p>
                  </a:txBody>
                  <a:tcPr/>
                </a:tc>
                <a:tc>
                  <a:txBody>
                    <a:bodyPr/>
                    <a:lstStyle/>
                    <a:p>
                      <a:pPr algn="l"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Total Millets</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b">
                    <a:solidFill>
                      <a:schemeClr val="accent1">
                        <a:lumMod val="60000"/>
                        <a:lumOff val="40000"/>
                      </a:schemeClr>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709000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7576</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2773000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8289" marR="8289" marT="8289" marB="0" anchor="ctr">
                    <a:solidFill>
                      <a:schemeClr val="accent1">
                        <a:lumMod val="60000"/>
                        <a:lumOff val="40000"/>
                      </a:schemeClr>
                    </a:solidFill>
                  </a:tcPr>
                </a:tc>
                <a:extLst>
                  <a:ext uri="{0D108BD9-81ED-4DB2-BD59-A6C34878D82A}">
                    <a16:rowId xmlns:a16="http://schemas.microsoft.com/office/drawing/2014/main" xmlns="" val="123679845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63600" y="123825"/>
            <a:ext cx="10968038" cy="1041400"/>
          </a:xfrm>
        </p:spPr>
        <p:txBody>
          <a:bodyPr rtlCol="0">
            <a:normAutofit fontScale="90000"/>
          </a:bodyPr>
          <a:lstStyle/>
          <a:p>
            <a:pPr algn="ctr" eaLnBrk="1" fontAlgn="auto" hangingPunct="1">
              <a:spcAft>
                <a:spcPts val="0"/>
              </a:spcAft>
              <a:defRPr/>
            </a:pPr>
            <a:r>
              <a:rPr lang="en-US" altLang="en-US" b="1" dirty="0" smtClean="0">
                <a:solidFill>
                  <a:srgbClr val="0000FF"/>
                </a:solidFill>
                <a:latin typeface="Times New Roman" panose="02020603050405020304" pitchFamily="18" charset="0"/>
                <a:cs typeface="Times New Roman" panose="02020603050405020304" pitchFamily="18" charset="0"/>
              </a:rPr>
              <a:t>Implementing Districts (13)  in Telangana under </a:t>
            </a:r>
            <a:r>
              <a:rPr lang="en-US" altLang="en-US" b="1" dirty="0" err="1" smtClean="0">
                <a:solidFill>
                  <a:srgbClr val="0000FF"/>
                </a:solidFill>
                <a:latin typeface="Times New Roman" panose="02020603050405020304" pitchFamily="18" charset="0"/>
                <a:cs typeface="Times New Roman" panose="02020603050405020304" pitchFamily="18" charset="0"/>
              </a:rPr>
              <a:t>Nutri</a:t>
            </a:r>
            <a:r>
              <a:rPr lang="en-US" altLang="en-US" b="1" dirty="0" smtClean="0">
                <a:solidFill>
                  <a:srgbClr val="0000FF"/>
                </a:solidFill>
                <a:latin typeface="Times New Roman" panose="02020603050405020304" pitchFamily="18" charset="0"/>
                <a:cs typeface="Times New Roman" panose="02020603050405020304" pitchFamily="18" charset="0"/>
              </a:rPr>
              <a:t> Cereals (60:40)</a:t>
            </a:r>
            <a:endParaRPr lang="en-US" altLang="en-US" dirty="0" smtClean="0">
              <a:solidFill>
                <a:srgbClr val="0000FF"/>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a:xfrm>
            <a:off x="1854200" y="1282700"/>
            <a:ext cx="3438525" cy="5029200"/>
          </a:xfrm>
        </p:spPr>
        <p:txBody>
          <a:bodyPr rtlCol="0">
            <a:normAutofit lnSpcReduction="10000"/>
          </a:bodyPr>
          <a:lstStyle/>
          <a:p>
            <a:pPr eaLnBrk="1" fontAlgn="auto" hangingPunct="1">
              <a:lnSpc>
                <a:spcPct val="150000"/>
              </a:lnSpc>
              <a:spcAft>
                <a:spcPts val="0"/>
              </a:spcAft>
              <a:buFont typeface="Wingdings" panose="05000000000000000000" pitchFamily="2" charset="2"/>
              <a:buChar char="v"/>
              <a:defRPr/>
            </a:pPr>
            <a:r>
              <a:rPr lang="en-US" altLang="en-US" sz="3200" dirty="0" err="1" smtClean="0">
                <a:solidFill>
                  <a:srgbClr val="FF0000"/>
                </a:solidFill>
                <a:latin typeface="Times New Roman" panose="02020603050405020304" pitchFamily="18" charset="0"/>
                <a:cs typeface="Times New Roman" panose="02020603050405020304" pitchFamily="18" charset="0"/>
              </a:rPr>
              <a:t>Adilabad</a:t>
            </a:r>
            <a:r>
              <a:rPr lang="en-US" altLang="en-US" sz="3200" dirty="0" smtClean="0">
                <a:solidFill>
                  <a:srgbClr val="FF0000"/>
                </a:solidFill>
                <a:latin typeface="Times New Roman" panose="02020603050405020304" pitchFamily="18" charset="0"/>
                <a:cs typeface="Times New Roman" panose="02020603050405020304" pitchFamily="18" charset="0"/>
              </a:rPr>
              <a:t>, </a:t>
            </a:r>
          </a:p>
          <a:p>
            <a:pPr eaLnBrk="1" fontAlgn="auto" hangingPunct="1">
              <a:lnSpc>
                <a:spcPct val="150000"/>
              </a:lnSpc>
              <a:spcAft>
                <a:spcPts val="0"/>
              </a:spcAft>
              <a:buFont typeface="Wingdings" panose="05000000000000000000" pitchFamily="2" charset="2"/>
              <a:buChar char="v"/>
              <a:defRPr/>
            </a:pPr>
            <a:r>
              <a:rPr lang="en-US" altLang="en-US" sz="3200" dirty="0" err="1" smtClean="0">
                <a:solidFill>
                  <a:srgbClr val="FF0000"/>
                </a:solidFill>
                <a:latin typeface="Times New Roman" panose="02020603050405020304" pitchFamily="18" charset="0"/>
                <a:cs typeface="Times New Roman" panose="02020603050405020304" pitchFamily="18" charset="0"/>
              </a:rPr>
              <a:t>Mancheriyal</a:t>
            </a:r>
            <a:endParaRPr lang="en-US" altLang="en-US" sz="3200" dirty="0" smtClean="0">
              <a:solidFill>
                <a:srgbClr val="FF0000"/>
              </a:solidFill>
              <a:latin typeface="Times New Roman" panose="02020603050405020304" pitchFamily="18" charset="0"/>
              <a:cs typeface="Times New Roman" panose="02020603050405020304" pitchFamily="18" charset="0"/>
            </a:endParaRPr>
          </a:p>
          <a:p>
            <a:pPr eaLnBrk="1" fontAlgn="auto" hangingPunct="1">
              <a:lnSpc>
                <a:spcPct val="150000"/>
              </a:lnSpc>
              <a:spcAft>
                <a:spcPts val="0"/>
              </a:spcAft>
              <a:buFont typeface="Wingdings" panose="05000000000000000000" pitchFamily="2" charset="2"/>
              <a:buChar char="v"/>
              <a:defRPr/>
            </a:pPr>
            <a:r>
              <a:rPr lang="en-US" altLang="en-US" sz="3200" dirty="0" err="1" smtClean="0">
                <a:solidFill>
                  <a:srgbClr val="FF0000"/>
                </a:solidFill>
                <a:latin typeface="Times New Roman" panose="02020603050405020304" pitchFamily="18" charset="0"/>
                <a:cs typeface="Times New Roman" panose="02020603050405020304" pitchFamily="18" charset="0"/>
              </a:rPr>
              <a:t>Wanaparthy</a:t>
            </a:r>
            <a:endParaRPr lang="en-US" altLang="en-US" sz="3200" dirty="0" smtClean="0">
              <a:solidFill>
                <a:srgbClr val="FF0000"/>
              </a:solidFill>
              <a:latin typeface="Times New Roman" panose="02020603050405020304" pitchFamily="18" charset="0"/>
              <a:cs typeface="Times New Roman" panose="02020603050405020304" pitchFamily="18" charset="0"/>
            </a:endParaRPr>
          </a:p>
          <a:p>
            <a:pPr eaLnBrk="1" fontAlgn="auto" hangingPunct="1">
              <a:lnSpc>
                <a:spcPct val="150000"/>
              </a:lnSpc>
              <a:spcAft>
                <a:spcPts val="0"/>
              </a:spcAft>
              <a:buFont typeface="Wingdings" panose="05000000000000000000" pitchFamily="2" charset="2"/>
              <a:buChar char="v"/>
              <a:defRPr/>
            </a:pPr>
            <a:r>
              <a:rPr lang="en-US" altLang="en-US" sz="3200" dirty="0" err="1" smtClean="0">
                <a:solidFill>
                  <a:srgbClr val="FF0000"/>
                </a:solidFill>
                <a:latin typeface="Times New Roman" panose="02020603050405020304" pitchFamily="18" charset="0"/>
                <a:cs typeface="Times New Roman" panose="02020603050405020304" pitchFamily="18" charset="0"/>
              </a:rPr>
              <a:t>Gadwal</a:t>
            </a:r>
            <a:endParaRPr lang="en-US" altLang="en-US" sz="3200" dirty="0" smtClean="0">
              <a:solidFill>
                <a:srgbClr val="FF0000"/>
              </a:solidFill>
              <a:latin typeface="Times New Roman" panose="02020603050405020304" pitchFamily="18" charset="0"/>
              <a:cs typeface="Times New Roman" panose="02020603050405020304" pitchFamily="18" charset="0"/>
            </a:endParaRPr>
          </a:p>
          <a:p>
            <a:pPr eaLnBrk="1" fontAlgn="auto" hangingPunct="1">
              <a:lnSpc>
                <a:spcPct val="150000"/>
              </a:lnSpc>
              <a:spcAft>
                <a:spcPts val="0"/>
              </a:spcAft>
              <a:buFont typeface="Wingdings" panose="05000000000000000000" pitchFamily="2" charset="2"/>
              <a:buChar char="v"/>
              <a:defRPr/>
            </a:pPr>
            <a:r>
              <a:rPr lang="en-US" altLang="en-US" sz="3200" dirty="0" err="1" smtClean="0">
                <a:solidFill>
                  <a:srgbClr val="FF0000"/>
                </a:solidFill>
                <a:latin typeface="Times New Roman" panose="02020603050405020304" pitchFamily="18" charset="0"/>
                <a:cs typeface="Times New Roman" panose="02020603050405020304" pitchFamily="18" charset="0"/>
              </a:rPr>
              <a:t>Siddipet</a:t>
            </a:r>
            <a:endParaRPr lang="en-US" altLang="en-US" sz="3200" dirty="0" smtClean="0">
              <a:solidFill>
                <a:srgbClr val="FF0000"/>
              </a:solidFill>
              <a:latin typeface="Times New Roman" panose="02020603050405020304" pitchFamily="18" charset="0"/>
              <a:cs typeface="Times New Roman" panose="02020603050405020304" pitchFamily="18" charset="0"/>
            </a:endParaRPr>
          </a:p>
          <a:p>
            <a:pPr eaLnBrk="1" fontAlgn="auto" hangingPunct="1">
              <a:lnSpc>
                <a:spcPct val="150000"/>
              </a:lnSpc>
              <a:spcAft>
                <a:spcPts val="0"/>
              </a:spcAft>
              <a:buFont typeface="Wingdings" panose="05000000000000000000" pitchFamily="2" charset="2"/>
              <a:buChar char="v"/>
              <a:defRPr/>
            </a:pPr>
            <a:r>
              <a:rPr lang="en-US" altLang="en-US" sz="3200" dirty="0" err="1" smtClean="0">
                <a:solidFill>
                  <a:srgbClr val="FF0000"/>
                </a:solidFill>
                <a:latin typeface="Times New Roman" panose="02020603050405020304" pitchFamily="18" charset="0"/>
                <a:cs typeface="Times New Roman" panose="02020603050405020304" pitchFamily="18" charset="0"/>
              </a:rPr>
              <a:t>Rangareddy</a:t>
            </a:r>
            <a:r>
              <a:rPr lang="en-US" altLang="en-US" sz="3200" dirty="0" smtClean="0">
                <a:solidFill>
                  <a:srgbClr val="FF0000"/>
                </a:solidFill>
                <a:latin typeface="Times New Roman" panose="02020603050405020304" pitchFamily="18" charset="0"/>
                <a:cs typeface="Times New Roman" panose="02020603050405020304" pitchFamily="18" charset="0"/>
              </a:rPr>
              <a:t>, </a:t>
            </a:r>
          </a:p>
        </p:txBody>
      </p:sp>
      <p:sp>
        <p:nvSpPr>
          <p:cNvPr id="8196" name="Content Placeholder 2"/>
          <p:cNvSpPr txBox="1">
            <a:spLocks/>
          </p:cNvSpPr>
          <p:nvPr/>
        </p:nvSpPr>
        <p:spPr bwMode="auto">
          <a:xfrm>
            <a:off x="6283325" y="1282700"/>
            <a:ext cx="4281488" cy="5353050"/>
          </a:xfrm>
          <a:prstGeom prst="rect">
            <a:avLst/>
          </a:prstGeom>
          <a:noFill/>
          <a:ln w="9525">
            <a:noFill/>
            <a:miter lim="800000"/>
            <a:headEnd/>
            <a:tailEnd/>
          </a:ln>
        </p:spPr>
        <p:txBody>
          <a:bodyPr/>
          <a:lstStyle/>
          <a:p>
            <a:pPr marL="228600" indent="-228600">
              <a:lnSpc>
                <a:spcPct val="150000"/>
              </a:lnSpc>
              <a:spcBef>
                <a:spcPts val="1000"/>
              </a:spcBef>
              <a:buFont typeface="Wingdings" pitchFamily="2" charset="2"/>
              <a:buChar char="v"/>
            </a:pPr>
            <a:r>
              <a:rPr lang="en-US" altLang="en-US" sz="2800">
                <a:solidFill>
                  <a:srgbClr val="0070C0"/>
                </a:solidFill>
                <a:latin typeface="Times New Roman" pitchFamily="18" charset="0"/>
                <a:cs typeface="Times New Roman" pitchFamily="18" charset="0"/>
              </a:rPr>
              <a:t>Nirmal</a:t>
            </a:r>
          </a:p>
          <a:p>
            <a:pPr marL="228600" indent="-228600">
              <a:lnSpc>
                <a:spcPct val="150000"/>
              </a:lnSpc>
              <a:spcBef>
                <a:spcPts val="1000"/>
              </a:spcBef>
              <a:buFont typeface="Wingdings" pitchFamily="2" charset="2"/>
              <a:buChar char="v"/>
            </a:pPr>
            <a:r>
              <a:rPr lang="en-US" altLang="en-US" sz="2800">
                <a:solidFill>
                  <a:srgbClr val="0070C0"/>
                </a:solidFill>
                <a:latin typeface="Times New Roman" pitchFamily="18" charset="0"/>
                <a:cs typeface="Times New Roman" pitchFamily="18" charset="0"/>
              </a:rPr>
              <a:t>Asifabad</a:t>
            </a:r>
          </a:p>
          <a:p>
            <a:pPr marL="228600" indent="-228600">
              <a:lnSpc>
                <a:spcPct val="150000"/>
              </a:lnSpc>
              <a:spcBef>
                <a:spcPts val="1000"/>
              </a:spcBef>
              <a:buFont typeface="Wingdings" pitchFamily="2" charset="2"/>
              <a:buChar char="v"/>
            </a:pPr>
            <a:r>
              <a:rPr lang="en-US" altLang="en-US" sz="2800">
                <a:solidFill>
                  <a:srgbClr val="0070C0"/>
                </a:solidFill>
                <a:latin typeface="Times New Roman" pitchFamily="18" charset="0"/>
                <a:cs typeface="Times New Roman" pitchFamily="18" charset="0"/>
              </a:rPr>
              <a:t>Mahabubnagar</a:t>
            </a:r>
          </a:p>
          <a:p>
            <a:pPr marL="228600" indent="-228600">
              <a:lnSpc>
                <a:spcPct val="150000"/>
              </a:lnSpc>
              <a:spcBef>
                <a:spcPts val="1000"/>
              </a:spcBef>
              <a:buFont typeface="Wingdings" pitchFamily="2" charset="2"/>
              <a:buChar char="v"/>
            </a:pPr>
            <a:r>
              <a:rPr lang="en-US" altLang="en-US" sz="2800">
                <a:solidFill>
                  <a:srgbClr val="0070C0"/>
                </a:solidFill>
                <a:latin typeface="Times New Roman" pitchFamily="18" charset="0"/>
                <a:cs typeface="Times New Roman" pitchFamily="18" charset="0"/>
              </a:rPr>
              <a:t>Nagarkurnool</a:t>
            </a:r>
          </a:p>
          <a:p>
            <a:pPr marL="228600" indent="-228600">
              <a:lnSpc>
                <a:spcPct val="150000"/>
              </a:lnSpc>
              <a:spcBef>
                <a:spcPts val="1000"/>
              </a:spcBef>
              <a:buFont typeface="Wingdings" pitchFamily="2" charset="2"/>
              <a:buChar char="v"/>
            </a:pPr>
            <a:r>
              <a:rPr lang="en-US" altLang="en-US" sz="2800">
                <a:solidFill>
                  <a:srgbClr val="0070C0"/>
                </a:solidFill>
                <a:latin typeface="Times New Roman" pitchFamily="18" charset="0"/>
                <a:cs typeface="Times New Roman" pitchFamily="18" charset="0"/>
              </a:rPr>
              <a:t>Medak	 </a:t>
            </a:r>
          </a:p>
          <a:p>
            <a:pPr marL="228600" indent="-228600">
              <a:lnSpc>
                <a:spcPct val="150000"/>
              </a:lnSpc>
              <a:spcBef>
                <a:spcPts val="1000"/>
              </a:spcBef>
              <a:buFont typeface="Wingdings" pitchFamily="2" charset="2"/>
              <a:buChar char="v"/>
            </a:pPr>
            <a:r>
              <a:rPr lang="en-US" altLang="en-US" sz="2800">
                <a:solidFill>
                  <a:srgbClr val="0070C0"/>
                </a:solidFill>
                <a:latin typeface="Times New Roman" pitchFamily="18" charset="0"/>
                <a:cs typeface="Times New Roman" pitchFamily="18" charset="0"/>
              </a:rPr>
              <a:t>Sangareddy</a:t>
            </a:r>
          </a:p>
          <a:p>
            <a:pPr marL="228600" indent="-228600">
              <a:lnSpc>
                <a:spcPct val="150000"/>
              </a:lnSpc>
              <a:spcBef>
                <a:spcPts val="1000"/>
              </a:spcBef>
              <a:buFont typeface="Wingdings" pitchFamily="2" charset="2"/>
              <a:buChar char="v"/>
            </a:pPr>
            <a:r>
              <a:rPr lang="en-US" altLang="en-US" sz="2800">
                <a:solidFill>
                  <a:srgbClr val="0070C0"/>
                </a:solidFill>
                <a:latin typeface="Times New Roman" pitchFamily="18" charset="0"/>
                <a:cs typeface="Times New Roman" pitchFamily="18" charset="0"/>
              </a:rPr>
              <a:t>Vikarabad</a:t>
            </a:r>
            <a:endParaRPr lang="en-US" altLang="en-US" sz="280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21038" y="0"/>
            <a:ext cx="6297612" cy="650875"/>
          </a:xfrm>
        </p:spPr>
        <p:txBody>
          <a:bodyPr/>
          <a:lstStyle/>
          <a:p>
            <a:pPr eaLnBrk="1" hangingPunct="1">
              <a:lnSpc>
                <a:spcPct val="150000"/>
              </a:lnSpc>
            </a:pPr>
            <a:r>
              <a:rPr lang="en-US" altLang="en-US" sz="2400" b="1" u="sng" smtClean="0">
                <a:solidFill>
                  <a:srgbClr val="FF0000"/>
                </a:solidFill>
                <a:latin typeface="Times New Roman" pitchFamily="18" charset="0"/>
                <a:cs typeface="Times New Roman" pitchFamily="18" charset="0"/>
              </a:rPr>
              <a:t>Progress Report –NUTRI CEREALS</a:t>
            </a:r>
            <a:endParaRPr lang="en-US" altLang="en-US" sz="2400" smtClean="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19125" y="650875"/>
          <a:ext cx="11142663" cy="5999167"/>
        </p:xfrm>
        <a:graphic>
          <a:graphicData uri="http://schemas.openxmlformats.org/drawingml/2006/table">
            <a:tbl>
              <a:tblPr>
                <a:tableStyleId>{616DA210-FB5B-4158-B5E0-FEB733F419BA}</a:tableStyleId>
              </a:tblPr>
              <a:tblGrid>
                <a:gridCol w="577860">
                  <a:extLst>
                    <a:ext uri="{9D8B030D-6E8A-4147-A177-3AD203B41FA5}">
                      <a16:colId xmlns:a16="http://schemas.microsoft.com/office/drawing/2014/main" xmlns="" val="20000"/>
                    </a:ext>
                  </a:extLst>
                </a:gridCol>
                <a:gridCol w="6808702">
                  <a:extLst>
                    <a:ext uri="{9D8B030D-6E8A-4147-A177-3AD203B41FA5}">
                      <a16:colId xmlns:a16="http://schemas.microsoft.com/office/drawing/2014/main" xmlns="" val="20001"/>
                    </a:ext>
                  </a:extLst>
                </a:gridCol>
                <a:gridCol w="848736">
                  <a:extLst>
                    <a:ext uri="{9D8B030D-6E8A-4147-A177-3AD203B41FA5}">
                      <a16:colId xmlns:a16="http://schemas.microsoft.com/office/drawing/2014/main" xmlns="" val="20002"/>
                    </a:ext>
                  </a:extLst>
                </a:gridCol>
                <a:gridCol w="920967">
                  <a:extLst>
                    <a:ext uri="{9D8B030D-6E8A-4147-A177-3AD203B41FA5}">
                      <a16:colId xmlns:a16="http://schemas.microsoft.com/office/drawing/2014/main" xmlns="" val="20003"/>
                    </a:ext>
                  </a:extLst>
                </a:gridCol>
                <a:gridCol w="993199">
                  <a:extLst>
                    <a:ext uri="{9D8B030D-6E8A-4147-A177-3AD203B41FA5}">
                      <a16:colId xmlns:a16="http://schemas.microsoft.com/office/drawing/2014/main" xmlns="" val="20004"/>
                    </a:ext>
                  </a:extLst>
                </a:gridCol>
                <a:gridCol w="993199">
                  <a:extLst>
                    <a:ext uri="{9D8B030D-6E8A-4147-A177-3AD203B41FA5}">
                      <a16:colId xmlns:a16="http://schemas.microsoft.com/office/drawing/2014/main" xmlns="" val="20005"/>
                    </a:ext>
                  </a:extLst>
                </a:gridCol>
              </a:tblGrid>
              <a:tr h="262998">
                <a:tc rowSpan="2">
                  <a:txBody>
                    <a:bodyPr/>
                    <a:lstStyle/>
                    <a:p>
                      <a:pPr algn="ctr" fontAlgn="ctr"/>
                      <a:r>
                        <a:rPr lang="en-US" sz="1600" b="1" u="none" strike="noStrike" dirty="0" err="1">
                          <a:solidFill>
                            <a:srgbClr val="002060"/>
                          </a:solidFill>
                          <a:effectLst/>
                          <a:latin typeface="Times New Roman" pitchFamily="18" charset="0"/>
                          <a:cs typeface="Times New Roman" pitchFamily="18" charset="0"/>
                        </a:rPr>
                        <a:t>S.No</a:t>
                      </a:r>
                      <a:endParaRPr lang="en-US" sz="1600" b="1" i="0" u="none" strike="noStrike" dirty="0">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tc rowSpan="2">
                  <a:txBody>
                    <a:bodyPr/>
                    <a:lstStyle/>
                    <a:p>
                      <a:pPr algn="ctr" fontAlgn="ctr"/>
                      <a:r>
                        <a:rPr lang="en-US" sz="1600" b="1" u="none" strike="noStrike" dirty="0">
                          <a:solidFill>
                            <a:srgbClr val="002060"/>
                          </a:solidFill>
                          <a:effectLst/>
                          <a:latin typeface="Times New Roman" pitchFamily="18" charset="0"/>
                          <a:cs typeface="Times New Roman" pitchFamily="18" charset="0"/>
                        </a:rPr>
                        <a:t>Interventions</a:t>
                      </a:r>
                      <a:endParaRPr lang="en-US" sz="1600" b="1" i="0" u="none" strike="noStrike" dirty="0">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tc gridSpan="2">
                  <a:txBody>
                    <a:bodyPr/>
                    <a:lstStyle/>
                    <a:p>
                      <a:pPr algn="ctr" fontAlgn="ctr"/>
                      <a:r>
                        <a:rPr lang="en-US" sz="1600" b="1" u="none" strike="noStrike" dirty="0">
                          <a:solidFill>
                            <a:srgbClr val="002060"/>
                          </a:solidFill>
                          <a:effectLst/>
                          <a:latin typeface="Times New Roman" pitchFamily="18" charset="0"/>
                          <a:cs typeface="Times New Roman" pitchFamily="18" charset="0"/>
                        </a:rPr>
                        <a:t>Target</a:t>
                      </a:r>
                      <a:endParaRPr lang="en-US" sz="1600" b="1" i="0" u="none" strike="noStrike" dirty="0">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tc hMerge="1">
                  <a:txBody>
                    <a:bodyPr/>
                    <a:lstStyle/>
                    <a:p>
                      <a:endParaRPr lang="en-US"/>
                    </a:p>
                  </a:txBody>
                  <a:tcPr/>
                </a:tc>
                <a:tc gridSpan="2">
                  <a:txBody>
                    <a:bodyPr/>
                    <a:lstStyle/>
                    <a:p>
                      <a:pPr algn="ctr" fontAlgn="ctr"/>
                      <a:r>
                        <a:rPr lang="en-US" sz="1600" b="1" u="none" strike="noStrike" dirty="0">
                          <a:solidFill>
                            <a:srgbClr val="002060"/>
                          </a:solidFill>
                          <a:effectLst/>
                          <a:latin typeface="Times New Roman" pitchFamily="18" charset="0"/>
                          <a:cs typeface="Times New Roman" pitchFamily="18" charset="0"/>
                        </a:rPr>
                        <a:t>Achievement</a:t>
                      </a:r>
                      <a:endParaRPr lang="en-US" sz="1600" b="1" i="0" u="none" strike="noStrike" dirty="0">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10000"/>
                  </a:ext>
                </a:extLst>
              </a:tr>
              <a:tr h="262998">
                <a:tc vMerge="1">
                  <a:txBody>
                    <a:bodyPr/>
                    <a:lstStyle/>
                    <a:p>
                      <a:endParaRPr lang="en-US"/>
                    </a:p>
                  </a:txBody>
                  <a:tcPr/>
                </a:tc>
                <a:tc vMerge="1">
                  <a:txBody>
                    <a:bodyPr/>
                    <a:lstStyle/>
                    <a:p>
                      <a:endParaRPr lang="en-US"/>
                    </a:p>
                  </a:txBody>
                  <a:tcPr/>
                </a:tc>
                <a:tc>
                  <a:txBody>
                    <a:bodyPr/>
                    <a:lstStyle/>
                    <a:p>
                      <a:pPr algn="ctr" fontAlgn="ctr"/>
                      <a:r>
                        <a:rPr lang="en-US" sz="1600" b="1" u="none" strike="noStrike">
                          <a:solidFill>
                            <a:srgbClr val="002060"/>
                          </a:solidFill>
                          <a:effectLst/>
                          <a:latin typeface="Times New Roman" pitchFamily="18" charset="0"/>
                          <a:cs typeface="Times New Roman" pitchFamily="18" charset="0"/>
                        </a:rPr>
                        <a:t>Phy.</a:t>
                      </a:r>
                      <a:endParaRPr lang="en-US" sz="1600" b="1" i="0" u="none" strike="noStrike">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tc>
                  <a:txBody>
                    <a:bodyPr/>
                    <a:lstStyle/>
                    <a:p>
                      <a:pPr algn="ctr" fontAlgn="ctr"/>
                      <a:r>
                        <a:rPr lang="en-US" sz="1600" b="1" u="none" strike="noStrike" dirty="0">
                          <a:solidFill>
                            <a:srgbClr val="002060"/>
                          </a:solidFill>
                          <a:effectLst/>
                          <a:latin typeface="Times New Roman" pitchFamily="18" charset="0"/>
                          <a:cs typeface="Times New Roman" pitchFamily="18" charset="0"/>
                        </a:rPr>
                        <a:t>Fin.</a:t>
                      </a:r>
                      <a:endParaRPr lang="en-US" sz="1600" b="1" i="0" u="none" strike="noStrike" dirty="0">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tc>
                  <a:txBody>
                    <a:bodyPr/>
                    <a:lstStyle/>
                    <a:p>
                      <a:pPr algn="ctr" fontAlgn="ctr"/>
                      <a:r>
                        <a:rPr lang="en-US" sz="1600" b="1" u="none" strike="noStrike" dirty="0" err="1">
                          <a:solidFill>
                            <a:srgbClr val="002060"/>
                          </a:solidFill>
                          <a:effectLst/>
                          <a:latin typeface="Times New Roman" pitchFamily="18" charset="0"/>
                          <a:cs typeface="Times New Roman" pitchFamily="18" charset="0"/>
                        </a:rPr>
                        <a:t>Phy</a:t>
                      </a:r>
                      <a:r>
                        <a:rPr lang="en-US" sz="1600" b="1" u="none" strike="noStrike" dirty="0">
                          <a:solidFill>
                            <a:srgbClr val="002060"/>
                          </a:solidFill>
                          <a:effectLst/>
                          <a:latin typeface="Times New Roman" pitchFamily="18" charset="0"/>
                          <a:cs typeface="Times New Roman" pitchFamily="18" charset="0"/>
                        </a:rPr>
                        <a:t>.</a:t>
                      </a:r>
                      <a:endParaRPr lang="en-US" sz="1600" b="1" i="0" u="none" strike="noStrike" dirty="0">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tc>
                  <a:txBody>
                    <a:bodyPr/>
                    <a:lstStyle/>
                    <a:p>
                      <a:pPr algn="ctr" fontAlgn="ctr"/>
                      <a:r>
                        <a:rPr lang="en-US" sz="1600" b="1" u="none" strike="noStrike" dirty="0">
                          <a:solidFill>
                            <a:srgbClr val="002060"/>
                          </a:solidFill>
                          <a:effectLst/>
                          <a:latin typeface="Times New Roman" pitchFamily="18" charset="0"/>
                          <a:cs typeface="Times New Roman" pitchFamily="18" charset="0"/>
                        </a:rPr>
                        <a:t>Fin.</a:t>
                      </a:r>
                      <a:endParaRPr lang="en-US" sz="1600" b="1" i="0" u="none" strike="noStrike" dirty="0">
                        <a:solidFill>
                          <a:srgbClr val="002060"/>
                        </a:solidFill>
                        <a:effectLst/>
                        <a:latin typeface="Times New Roman" pitchFamily="18" charset="0"/>
                        <a:cs typeface="Times New Roman" pitchFamily="18" charset="0"/>
                      </a:endParaRPr>
                    </a:p>
                  </a:txBody>
                  <a:tcPr marL="7586" marR="7586" marT="7587" marB="0" anchor="ctr">
                    <a:solidFill>
                      <a:schemeClr val="accent2">
                        <a:lumMod val="40000"/>
                        <a:lumOff val="60000"/>
                      </a:schemeClr>
                    </a:solidFill>
                  </a:tcPr>
                </a:tc>
                <a:extLst>
                  <a:ext uri="{0D108BD9-81ED-4DB2-BD59-A6C34878D82A}">
                    <a16:rowId xmlns:a16="http://schemas.microsoft.com/office/drawing/2014/main" xmlns="" val="10001"/>
                  </a:ext>
                </a:extLst>
              </a:tr>
              <a:tr h="333431">
                <a:tc>
                  <a:txBody>
                    <a:bodyPr/>
                    <a:lstStyle/>
                    <a:p>
                      <a:pPr algn="ctr" fontAlgn="ctr"/>
                      <a:r>
                        <a:rPr lang="en-US" sz="1600" u="none" strike="noStrike">
                          <a:effectLst/>
                          <a:latin typeface="Times New Roman" pitchFamily="18" charset="0"/>
                          <a:cs typeface="Times New Roman" pitchFamily="18" charset="0"/>
                        </a:rPr>
                        <a:t>1</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dirty="0">
                          <a:effectLst/>
                          <a:latin typeface="Times New Roman" pitchFamily="18" charset="0"/>
                          <a:cs typeface="Times New Roman" pitchFamily="18" charset="0"/>
                        </a:rPr>
                        <a:t>Cluster Front Line Demonstration by State (60:40)</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1007</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60.41</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752</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smtClean="0">
                          <a:effectLst/>
                          <a:latin typeface="Times New Roman" pitchFamily="18" charset="0"/>
                          <a:cs typeface="Times New Roman" pitchFamily="18" charset="0"/>
                        </a:rPr>
                        <a:t>17.76</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02"/>
                  </a:ext>
                </a:extLst>
              </a:tr>
              <a:tr h="280782">
                <a:tc>
                  <a:txBody>
                    <a:bodyPr/>
                    <a:lstStyle/>
                    <a:p>
                      <a:pPr algn="ctr" fontAlgn="ctr"/>
                      <a:r>
                        <a:rPr lang="en-US" sz="1600" u="none" strike="noStrike">
                          <a:effectLst/>
                          <a:latin typeface="Times New Roman" pitchFamily="18" charset="0"/>
                          <a:cs typeface="Times New Roman" pitchFamily="18" charset="0"/>
                        </a:rPr>
                        <a:t>2</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Distribution of Seed (60:40)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03"/>
                  </a:ext>
                </a:extLst>
              </a:tr>
              <a:tr h="518060">
                <a:tc>
                  <a:txBody>
                    <a:bodyPr/>
                    <a:lstStyle/>
                    <a:p>
                      <a:pPr algn="ctr" fontAlgn="ctr"/>
                      <a:r>
                        <a:rPr lang="en-US" sz="1600" u="none" strike="noStrike">
                          <a:effectLst/>
                          <a:latin typeface="Times New Roman" pitchFamily="18" charset="0"/>
                          <a:cs typeface="Times New Roman" pitchFamily="18" charset="0"/>
                        </a:rPr>
                        <a:t>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dirty="0">
                          <a:effectLst/>
                          <a:latin typeface="Times New Roman" pitchFamily="18" charset="0"/>
                          <a:cs typeface="Times New Roman" pitchFamily="18" charset="0"/>
                        </a:rPr>
                        <a:t>(a)   Hybrid seed of </a:t>
                      </a:r>
                      <a:r>
                        <a:rPr lang="en-US" sz="1600" u="none" strike="noStrike" dirty="0" err="1">
                          <a:effectLst/>
                          <a:latin typeface="Times New Roman" pitchFamily="18" charset="0"/>
                          <a:cs typeface="Times New Roman" pitchFamily="18" charset="0"/>
                        </a:rPr>
                        <a:t>nutrietive</a:t>
                      </a:r>
                      <a:r>
                        <a:rPr lang="en-US" sz="1600" u="none" strike="noStrike" dirty="0">
                          <a:effectLst/>
                          <a:latin typeface="Times New Roman" pitchFamily="18" charset="0"/>
                          <a:cs typeface="Times New Roman" pitchFamily="18" charset="0"/>
                        </a:rPr>
                        <a:t> variety (25 % of the total seed allocation of </a:t>
                      </a:r>
                      <a:r>
                        <a:rPr lang="en-US" sz="1600" u="none" strike="noStrike" dirty="0" err="1">
                          <a:effectLst/>
                          <a:latin typeface="Times New Roman" pitchFamily="18" charset="0"/>
                          <a:cs typeface="Times New Roman" pitchFamily="18" charset="0"/>
                        </a:rPr>
                        <a:t>Jowar</a:t>
                      </a:r>
                      <a:r>
                        <a:rPr lang="en-US" sz="1600" u="none" strike="noStrike" dirty="0">
                          <a:effectLst/>
                          <a:latin typeface="Times New Roman" pitchFamily="18" charset="0"/>
                          <a:cs typeface="Times New Roman" pitchFamily="18" charset="0"/>
                        </a:rPr>
                        <a:t> &amp; </a:t>
                      </a:r>
                      <a:r>
                        <a:rPr lang="en-US" sz="1600" u="none" strike="noStrike" dirty="0" err="1">
                          <a:effectLst/>
                          <a:latin typeface="Times New Roman" pitchFamily="18" charset="0"/>
                          <a:cs typeface="Times New Roman" pitchFamily="18" charset="0"/>
                        </a:rPr>
                        <a:t>Bajra</a:t>
                      </a:r>
                      <a:r>
                        <a:rPr lang="en-US" sz="1600" u="none" strike="noStrike" dirty="0">
                          <a:effectLst/>
                          <a:latin typeface="Times New Roman" pitchFamily="18" charset="0"/>
                          <a:cs typeface="Times New Roman" pitchFamily="18" charset="0"/>
                        </a:rPr>
                        <a:t>)</a:t>
                      </a:r>
                      <a:endParaRPr lang="en-US" sz="1600" b="0"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78</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7.80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0.70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04"/>
                  </a:ext>
                </a:extLst>
              </a:tr>
              <a:tr h="262998">
                <a:tc>
                  <a:txBody>
                    <a:bodyPr/>
                    <a:lstStyle/>
                    <a:p>
                      <a:pPr algn="ctr" fontAlgn="ctr"/>
                      <a:r>
                        <a:rPr lang="en-US" sz="1600" u="none" strike="noStrike">
                          <a:effectLst/>
                          <a:latin typeface="Times New Roman" pitchFamily="18" charset="0"/>
                          <a:cs typeface="Times New Roman" pitchFamily="18" charset="0"/>
                        </a:rPr>
                        <a:t>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(b)   HYVs seed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1300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22.40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26</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0.39</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05"/>
                  </a:ext>
                </a:extLst>
              </a:tr>
              <a:tr h="262998">
                <a:tc>
                  <a:txBody>
                    <a:bodyPr/>
                    <a:lstStyle/>
                    <a:p>
                      <a:pPr algn="ctr" fontAlgn="ctr"/>
                      <a:r>
                        <a:rPr lang="en-US" sz="1600" b="1" u="none" strike="noStrike" dirty="0">
                          <a:solidFill>
                            <a:srgbClr val="FF0000"/>
                          </a:solidFill>
                          <a:effectLst/>
                          <a:latin typeface="Times New Roman" pitchFamily="18" charset="0"/>
                          <a:cs typeface="Times New Roman" pitchFamily="18" charset="0"/>
                        </a:rPr>
                        <a:t> </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l" fontAlgn="ctr"/>
                      <a:r>
                        <a:rPr lang="en-US" sz="1600" b="1" u="none" strike="noStrike" dirty="0">
                          <a:solidFill>
                            <a:srgbClr val="FF0000"/>
                          </a:solidFill>
                          <a:effectLst/>
                          <a:latin typeface="Times New Roman" pitchFamily="18" charset="0"/>
                          <a:cs typeface="Times New Roman" pitchFamily="18" charset="0"/>
                        </a:rPr>
                        <a:t>Total for Items 2 (a) &amp; 2 (b)</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1378</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30.20</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27</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1.09</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extLst>
                  <a:ext uri="{0D108BD9-81ED-4DB2-BD59-A6C34878D82A}">
                    <a16:rowId xmlns:a16="http://schemas.microsoft.com/office/drawing/2014/main" xmlns="" val="10006"/>
                  </a:ext>
                </a:extLst>
              </a:tr>
              <a:tr h="518060">
                <a:tc>
                  <a:txBody>
                    <a:bodyPr/>
                    <a:lstStyle/>
                    <a:p>
                      <a:pPr algn="ctr" fontAlgn="ctr"/>
                      <a:r>
                        <a:rPr lang="en-US" sz="1600" u="none" strike="noStrike">
                          <a:effectLst/>
                          <a:latin typeface="Times New Roman" pitchFamily="18" charset="0"/>
                          <a:cs typeface="Times New Roman" pitchFamily="18" charset="0"/>
                        </a:rPr>
                        <a:t>3</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Certified Seed Production of HYVs seeds by State &lt; 10 years old varieties  (60:40)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1007</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a:effectLst/>
                          <a:latin typeface="Times New Roman" pitchFamily="18" charset="0"/>
                          <a:cs typeface="Times New Roman" pitchFamily="18" charset="0"/>
                        </a:rPr>
                        <a:t>30.20</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a:effectLst/>
                          <a:latin typeface="Times New Roman" pitchFamily="18" charset="0"/>
                          <a:cs typeface="Times New Roman" pitchFamily="18" charset="0"/>
                        </a:rPr>
                        <a:t>75</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a:effectLst/>
                          <a:latin typeface="Times New Roman" pitchFamily="18" charset="0"/>
                          <a:cs typeface="Times New Roman" pitchFamily="18" charset="0"/>
                        </a:rPr>
                        <a:t>2.25</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07"/>
                  </a:ext>
                </a:extLst>
              </a:tr>
              <a:tr h="333431">
                <a:tc>
                  <a:txBody>
                    <a:bodyPr/>
                    <a:lstStyle/>
                    <a:p>
                      <a:pPr algn="ctr" fontAlgn="ctr"/>
                      <a:r>
                        <a:rPr lang="en-US" sz="1600" u="none" strike="noStrike">
                          <a:effectLst/>
                          <a:latin typeface="Times New Roman" pitchFamily="18" charset="0"/>
                          <a:cs typeface="Times New Roman" pitchFamily="18" charset="0"/>
                        </a:rPr>
                        <a:t>4</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Integrated Nutrient Management (INM)-(60:40)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3000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15.00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926</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3.57</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08"/>
                  </a:ext>
                </a:extLst>
              </a:tr>
              <a:tr h="333431">
                <a:tc>
                  <a:txBody>
                    <a:bodyPr/>
                    <a:lstStyle/>
                    <a:p>
                      <a:pPr algn="ctr" fontAlgn="ctr"/>
                      <a:r>
                        <a:rPr lang="en-US" sz="1600" u="none" strike="noStrike">
                          <a:effectLst/>
                          <a:latin typeface="Times New Roman" pitchFamily="18" charset="0"/>
                          <a:cs typeface="Times New Roman" pitchFamily="18" charset="0"/>
                        </a:rPr>
                        <a:t>5</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Integrated Pest Management (IPM)- (60:40)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3039</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15.20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smtClean="0">
                          <a:effectLst/>
                          <a:latin typeface="Times New Roman" pitchFamily="18" charset="0"/>
                          <a:cs typeface="Times New Roman" pitchFamily="18" charset="0"/>
                        </a:rPr>
                        <a:t>1067</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smtClean="0">
                          <a:effectLst/>
                          <a:latin typeface="Times New Roman" pitchFamily="18" charset="0"/>
                          <a:cs typeface="Times New Roman" pitchFamily="18" charset="0"/>
                        </a:rPr>
                        <a:t>4.44</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09"/>
                  </a:ext>
                </a:extLst>
              </a:tr>
              <a:tr h="262998">
                <a:tc>
                  <a:txBody>
                    <a:bodyPr/>
                    <a:lstStyle/>
                    <a:p>
                      <a:pPr algn="ctr" fontAlgn="ctr"/>
                      <a:r>
                        <a:rPr lang="en-US" sz="1600" b="1" u="none" strike="noStrike" dirty="0">
                          <a:solidFill>
                            <a:srgbClr val="FF0000"/>
                          </a:solidFill>
                          <a:effectLst/>
                          <a:latin typeface="Times New Roman" pitchFamily="18" charset="0"/>
                          <a:cs typeface="Times New Roman" pitchFamily="18" charset="0"/>
                        </a:rPr>
                        <a:t> </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l" fontAlgn="ctr"/>
                      <a:r>
                        <a:rPr lang="en-US" sz="1600" b="1" u="none" strike="noStrike" dirty="0">
                          <a:solidFill>
                            <a:srgbClr val="FF0000"/>
                          </a:solidFill>
                          <a:effectLst/>
                          <a:latin typeface="Times New Roman" pitchFamily="18" charset="0"/>
                          <a:cs typeface="Times New Roman" pitchFamily="18" charset="0"/>
                        </a:rPr>
                        <a:t>Total for INM &amp; IPM [Items 4+5]</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6039</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30.20</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1843</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i="0" u="none" strike="noStrike" dirty="0" smtClean="0">
                          <a:solidFill>
                            <a:srgbClr val="FF0000"/>
                          </a:solidFill>
                          <a:effectLst/>
                          <a:latin typeface="Times New Roman" pitchFamily="18" charset="0"/>
                          <a:cs typeface="Times New Roman" pitchFamily="18" charset="0"/>
                        </a:rPr>
                        <a:t>8.00</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extLst>
                  <a:ext uri="{0D108BD9-81ED-4DB2-BD59-A6C34878D82A}">
                    <a16:rowId xmlns:a16="http://schemas.microsoft.com/office/drawing/2014/main" xmlns="" val="10010"/>
                  </a:ext>
                </a:extLst>
              </a:tr>
              <a:tr h="262998">
                <a:tc>
                  <a:txBody>
                    <a:bodyPr/>
                    <a:lstStyle/>
                    <a:p>
                      <a:pPr algn="ctr" fontAlgn="ctr"/>
                      <a:r>
                        <a:rPr lang="en-US" sz="1600" u="none" strike="noStrike">
                          <a:effectLst/>
                          <a:latin typeface="Times New Roman" pitchFamily="18" charset="0"/>
                          <a:cs typeface="Times New Roman" pitchFamily="18" charset="0"/>
                        </a:rPr>
                        <a:t>6</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dirty="0">
                          <a:effectLst/>
                          <a:latin typeface="Times New Roman" pitchFamily="18" charset="0"/>
                          <a:cs typeface="Times New Roman" pitchFamily="18" charset="0"/>
                        </a:rPr>
                        <a:t>Flexi Components</a:t>
                      </a:r>
                      <a:endParaRPr lang="en-US" sz="1600" b="1"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a:effectLst/>
                          <a:latin typeface="Times New Roman" pitchFamily="18" charset="0"/>
                          <a:cs typeface="Times New Roman" pitchFamily="18" charset="0"/>
                        </a:rPr>
                        <a:t> </a:t>
                      </a:r>
                      <a:endParaRPr lang="en-US" sz="1600" b="0"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a:effectLst/>
                          <a:latin typeface="Times New Roman" pitchFamily="18" charset="0"/>
                          <a:cs typeface="Times New Roman" pitchFamily="18" charset="0"/>
                        </a:rPr>
                        <a:t> </a:t>
                      </a:r>
                      <a:endParaRPr lang="en-US" sz="1600" b="0"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a:effectLst/>
                          <a:latin typeface="Times New Roman" pitchFamily="18" charset="0"/>
                          <a:cs typeface="Times New Roman" pitchFamily="18" charset="0"/>
                        </a:rPr>
                        <a:t> </a:t>
                      </a:r>
                      <a:endParaRPr lang="en-US" sz="1600" b="0" i="0" u="none" strike="noStrike" dirty="0">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a:effectLst/>
                          <a:latin typeface="Times New Roman" pitchFamily="18" charset="0"/>
                          <a:cs typeface="Times New Roman" pitchFamily="18" charset="0"/>
                        </a:rPr>
                        <a:t> </a:t>
                      </a:r>
                      <a:endParaRPr lang="en-US" sz="1600" b="0" i="0" u="none" strike="noStrike" dirty="0">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11"/>
                  </a:ext>
                </a:extLst>
              </a:tr>
              <a:tr h="262998">
                <a:tc>
                  <a:txBody>
                    <a:bodyPr/>
                    <a:lstStyle/>
                    <a:p>
                      <a:pPr algn="ctr" fontAlgn="ctr"/>
                      <a:r>
                        <a:rPr lang="en-US" sz="1600" u="none" strike="noStrike">
                          <a:effectLst/>
                          <a:latin typeface="Times New Roman" pitchFamily="18" charset="0"/>
                          <a:cs typeface="Times New Roman" pitchFamily="18" charset="0"/>
                        </a:rPr>
                        <a:t>6(a)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 Farm implements &amp; equipments (60:40)</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1012</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5.56</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0.00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12"/>
                  </a:ext>
                </a:extLst>
              </a:tr>
              <a:tr h="262998">
                <a:tc>
                  <a:txBody>
                    <a:bodyPr/>
                    <a:lstStyle/>
                    <a:p>
                      <a:pPr algn="ctr" fontAlgn="ctr"/>
                      <a:r>
                        <a:rPr lang="en-US" sz="1600" u="none" strike="noStrike">
                          <a:effectLst/>
                          <a:latin typeface="Times New Roman" pitchFamily="18" charset="0"/>
                          <a:cs typeface="Times New Roman" pitchFamily="18" charset="0"/>
                        </a:rPr>
                        <a:t>6(b)  </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Water application tools (60:40)</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58</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5.80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0.00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13"/>
                  </a:ext>
                </a:extLst>
              </a:tr>
              <a:tr h="262998">
                <a:tc>
                  <a:txBody>
                    <a:bodyPr/>
                    <a:lstStyle/>
                    <a:p>
                      <a:pPr algn="ctr" fontAlgn="ctr"/>
                      <a:r>
                        <a:rPr lang="en-US" sz="1600" u="none" strike="noStrike">
                          <a:effectLst/>
                          <a:latin typeface="Times New Roman" pitchFamily="18" charset="0"/>
                          <a:cs typeface="Times New Roman" pitchFamily="18" charset="0"/>
                        </a:rPr>
                        <a:t>6(c) </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Cropping system based training (60:40)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37</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5.18</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7</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dirty="0" smtClean="0">
                          <a:effectLst/>
                          <a:latin typeface="Times New Roman" pitchFamily="18" charset="0"/>
                          <a:cs typeface="Times New Roman" pitchFamily="18" charset="0"/>
                        </a:rPr>
                        <a:t>1.40</a:t>
                      </a:r>
                      <a:endParaRPr lang="en-US" sz="1600" b="0" i="0" u="none" strike="noStrike" dirty="0">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14"/>
                  </a:ext>
                </a:extLst>
              </a:tr>
              <a:tr h="262998">
                <a:tc>
                  <a:txBody>
                    <a:bodyPr/>
                    <a:lstStyle/>
                    <a:p>
                      <a:pPr algn="ctr" fontAlgn="ctr"/>
                      <a:r>
                        <a:rPr lang="en-US" sz="1600" u="none" strike="noStrike">
                          <a:effectLst/>
                          <a:latin typeface="Times New Roman" pitchFamily="18" charset="0"/>
                          <a:cs typeface="Times New Roman" pitchFamily="18" charset="0"/>
                        </a:rPr>
                        <a:t>6(d)</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u="none" strike="noStrike">
                          <a:effectLst/>
                          <a:latin typeface="Times New Roman" pitchFamily="18" charset="0"/>
                          <a:cs typeface="Times New Roman" pitchFamily="18" charset="0"/>
                        </a:rPr>
                        <a:t>Local Initiatives (60:40) (Accoustics)</a:t>
                      </a:r>
                      <a:endParaRPr lang="en-US" sz="1600" b="0"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103</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9.79</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u="none" strike="noStrike">
                          <a:effectLst/>
                          <a:latin typeface="Times New Roman" pitchFamily="18" charset="0"/>
                          <a:cs typeface="Times New Roman" pitchFamily="18" charset="0"/>
                        </a:rPr>
                        <a:t>0.00</a:t>
                      </a:r>
                      <a:endParaRPr lang="en-US" sz="1600" b="1" i="0" u="none" strike="noStrike">
                        <a:solidFill>
                          <a:srgbClr val="00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15"/>
                  </a:ext>
                </a:extLst>
              </a:tr>
              <a:tr h="262998">
                <a:tc>
                  <a:txBody>
                    <a:bodyPr/>
                    <a:lstStyle/>
                    <a:p>
                      <a:pPr algn="ctr" fontAlgn="ctr"/>
                      <a:r>
                        <a:rPr lang="en-US" sz="1600" b="1" u="none" strike="noStrike" dirty="0">
                          <a:solidFill>
                            <a:srgbClr val="FF0000"/>
                          </a:solidFill>
                          <a:effectLst/>
                          <a:latin typeface="Times New Roman" pitchFamily="18" charset="0"/>
                          <a:cs typeface="Times New Roman" pitchFamily="18" charset="0"/>
                        </a:rPr>
                        <a:t> </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tc>
                <a:tc>
                  <a:txBody>
                    <a:bodyPr/>
                    <a:lstStyle/>
                    <a:p>
                      <a:pPr algn="l" fontAlgn="ctr"/>
                      <a:r>
                        <a:rPr lang="en-US" sz="1600" b="1" u="none" strike="noStrike" dirty="0">
                          <a:solidFill>
                            <a:srgbClr val="FF0000"/>
                          </a:solidFill>
                          <a:effectLst/>
                          <a:latin typeface="Times New Roman" pitchFamily="18" charset="0"/>
                          <a:cs typeface="Times New Roman" pitchFamily="18" charset="0"/>
                        </a:rPr>
                        <a:t>Total for  Flexi Components [6 (a) to 6(d)]</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1210</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b="1" u="none" strike="noStrike" dirty="0">
                          <a:solidFill>
                            <a:srgbClr val="FF0000"/>
                          </a:solidFill>
                          <a:effectLst/>
                          <a:latin typeface="Times New Roman" pitchFamily="18" charset="0"/>
                          <a:cs typeface="Times New Roman" pitchFamily="18" charset="0"/>
                        </a:rPr>
                        <a:t>26.33</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b="1" u="none" strike="noStrike" dirty="0" smtClean="0">
                          <a:solidFill>
                            <a:srgbClr val="FF0000"/>
                          </a:solidFill>
                          <a:effectLst/>
                          <a:latin typeface="Times New Roman" pitchFamily="18" charset="0"/>
                          <a:cs typeface="Times New Roman" pitchFamily="18" charset="0"/>
                        </a:rPr>
                        <a:t>8</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tc>
                <a:tc>
                  <a:txBody>
                    <a:bodyPr/>
                    <a:lstStyle/>
                    <a:p>
                      <a:pPr algn="ctr" fontAlgn="ctr"/>
                      <a:r>
                        <a:rPr lang="en-US" sz="1600" b="1" u="none" strike="noStrike" dirty="0" smtClean="0">
                          <a:solidFill>
                            <a:srgbClr val="FF0000"/>
                          </a:solidFill>
                          <a:effectLst/>
                          <a:latin typeface="Times New Roman" pitchFamily="18" charset="0"/>
                          <a:cs typeface="Times New Roman" pitchFamily="18" charset="0"/>
                        </a:rPr>
                        <a:t>1.40</a:t>
                      </a:r>
                      <a:endParaRPr lang="en-US" sz="1600" b="1" i="0" u="none" strike="noStrike" dirty="0">
                        <a:solidFill>
                          <a:srgbClr val="FF0000"/>
                        </a:solidFill>
                        <a:effectLst/>
                        <a:latin typeface="Times New Roman" pitchFamily="18" charset="0"/>
                        <a:cs typeface="Times New Roman" pitchFamily="18" charset="0"/>
                      </a:endParaRPr>
                    </a:p>
                  </a:txBody>
                  <a:tcPr marL="7586" marR="7586" marT="7587" marB="0" anchor="ctr"/>
                </a:tc>
                <a:extLst>
                  <a:ext uri="{0D108BD9-81ED-4DB2-BD59-A6C34878D82A}">
                    <a16:rowId xmlns:a16="http://schemas.microsoft.com/office/drawing/2014/main" xmlns="" val="10016"/>
                  </a:ext>
                </a:extLst>
              </a:tr>
              <a:tr h="262998">
                <a:tc>
                  <a:txBody>
                    <a:bodyPr/>
                    <a:lstStyle/>
                    <a:p>
                      <a:pPr algn="ctr" fontAlgn="ctr"/>
                      <a:r>
                        <a:rPr lang="en-US" sz="1600" b="1" u="none" strike="noStrike" dirty="0">
                          <a:solidFill>
                            <a:srgbClr val="0000FF"/>
                          </a:solidFill>
                          <a:effectLst/>
                          <a:latin typeface="Times New Roman" pitchFamily="18" charset="0"/>
                          <a:cs typeface="Times New Roman" pitchFamily="18" charset="0"/>
                        </a:rPr>
                        <a:t> </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l" fontAlgn="ctr"/>
                      <a:r>
                        <a:rPr lang="en-US" sz="1600" b="1" u="none" strike="noStrike" dirty="0">
                          <a:solidFill>
                            <a:srgbClr val="0000FF"/>
                          </a:solidFill>
                          <a:effectLst/>
                          <a:latin typeface="Times New Roman" pitchFamily="18" charset="0"/>
                          <a:cs typeface="Times New Roman" pitchFamily="18" charset="0"/>
                        </a:rPr>
                        <a:t>Total NFSM - </a:t>
                      </a:r>
                      <a:r>
                        <a:rPr lang="en-US" sz="1600" b="1" u="none" strike="noStrike" dirty="0" err="1">
                          <a:solidFill>
                            <a:srgbClr val="0000FF"/>
                          </a:solidFill>
                          <a:effectLst/>
                          <a:latin typeface="Times New Roman" pitchFamily="18" charset="0"/>
                          <a:cs typeface="Times New Roman" pitchFamily="18" charset="0"/>
                        </a:rPr>
                        <a:t>Nutri</a:t>
                      </a:r>
                      <a:r>
                        <a:rPr lang="en-US" sz="1600" b="1" u="none" strike="noStrike" dirty="0">
                          <a:solidFill>
                            <a:srgbClr val="0000FF"/>
                          </a:solidFill>
                          <a:effectLst/>
                          <a:latin typeface="Times New Roman" pitchFamily="18" charset="0"/>
                          <a:cs typeface="Times New Roman" pitchFamily="18" charset="0"/>
                        </a:rPr>
                        <a:t>-Cereals</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a:solidFill>
                            <a:srgbClr val="0000FF"/>
                          </a:solidFill>
                          <a:effectLst/>
                          <a:latin typeface="Times New Roman" pitchFamily="18" charset="0"/>
                          <a:cs typeface="Times New Roman" pitchFamily="18" charset="0"/>
                        </a:rPr>
                        <a:t>10641</a:t>
                      </a:r>
                      <a:endParaRPr lang="en-US" sz="1600" b="1" i="0" u="none" strike="noStrike">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a:solidFill>
                            <a:srgbClr val="0000FF"/>
                          </a:solidFill>
                          <a:effectLst/>
                          <a:latin typeface="Times New Roman" pitchFamily="18" charset="0"/>
                          <a:cs typeface="Times New Roman" pitchFamily="18" charset="0"/>
                        </a:rPr>
                        <a:t>177.32</a:t>
                      </a:r>
                      <a:endParaRPr lang="en-US" sz="1600" b="1" i="0" u="none" strike="noStrike">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smtClean="0">
                          <a:solidFill>
                            <a:srgbClr val="0000FF"/>
                          </a:solidFill>
                          <a:effectLst/>
                          <a:latin typeface="Times New Roman" pitchFamily="18" charset="0"/>
                          <a:cs typeface="Times New Roman" pitchFamily="18" charset="0"/>
                        </a:rPr>
                        <a:t>2852</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smtClean="0">
                          <a:solidFill>
                            <a:srgbClr val="0000FF"/>
                          </a:solidFill>
                          <a:effectLst/>
                          <a:latin typeface="Times New Roman" pitchFamily="18" charset="0"/>
                          <a:cs typeface="Times New Roman" pitchFamily="18" charset="0"/>
                        </a:rPr>
                        <a:t>29.67</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extLst>
                  <a:ext uri="{0D108BD9-81ED-4DB2-BD59-A6C34878D82A}">
                    <a16:rowId xmlns:a16="http://schemas.microsoft.com/office/drawing/2014/main" xmlns="" val="10017"/>
                  </a:ext>
                </a:extLst>
              </a:tr>
              <a:tr h="262998">
                <a:tc>
                  <a:txBody>
                    <a:bodyPr/>
                    <a:lstStyle/>
                    <a:p>
                      <a:pPr algn="ctr" fontAlgn="ctr"/>
                      <a:r>
                        <a:rPr lang="en-US" sz="1600" b="1" u="none" strike="noStrike">
                          <a:solidFill>
                            <a:srgbClr val="0000FF"/>
                          </a:solidFill>
                          <a:effectLst/>
                          <a:latin typeface="Times New Roman" pitchFamily="18" charset="0"/>
                          <a:cs typeface="Times New Roman" pitchFamily="18" charset="0"/>
                        </a:rPr>
                        <a:t> </a:t>
                      </a:r>
                      <a:endParaRPr lang="en-US" sz="1600" b="1" i="0" u="none" strike="noStrike">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l" fontAlgn="ctr"/>
                      <a:r>
                        <a:rPr lang="en-US" sz="1600" b="1" u="none" strike="noStrike" dirty="0">
                          <a:solidFill>
                            <a:srgbClr val="0000FF"/>
                          </a:solidFill>
                          <a:effectLst/>
                          <a:latin typeface="Times New Roman" pitchFamily="18" charset="0"/>
                          <a:cs typeface="Times New Roman" pitchFamily="18" charset="0"/>
                        </a:rPr>
                        <a:t>GOI Share</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a:solidFill>
                            <a:srgbClr val="0000FF"/>
                          </a:solidFill>
                          <a:effectLst/>
                          <a:latin typeface="Times New Roman" pitchFamily="18" charset="0"/>
                          <a:cs typeface="Times New Roman" pitchFamily="18" charset="0"/>
                        </a:rPr>
                        <a:t>6384</a:t>
                      </a:r>
                      <a:endParaRPr lang="en-US" sz="1600" b="1" i="0" u="none" strike="noStrike">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a:solidFill>
                            <a:srgbClr val="0000FF"/>
                          </a:solidFill>
                          <a:effectLst/>
                          <a:latin typeface="Times New Roman" pitchFamily="18" charset="0"/>
                          <a:cs typeface="Times New Roman" pitchFamily="18" charset="0"/>
                        </a:rPr>
                        <a:t>106.39</a:t>
                      </a:r>
                      <a:endParaRPr lang="en-US" sz="1600" b="1" i="0" u="none" strike="noStrike">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i="0" u="none" strike="noStrike" dirty="0" smtClean="0">
                          <a:solidFill>
                            <a:srgbClr val="0000FF"/>
                          </a:solidFill>
                          <a:effectLst/>
                          <a:latin typeface="Times New Roman" pitchFamily="18" charset="0"/>
                          <a:cs typeface="Times New Roman" pitchFamily="18" charset="0"/>
                        </a:rPr>
                        <a:t>1711</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smtClean="0">
                          <a:solidFill>
                            <a:srgbClr val="0000FF"/>
                          </a:solidFill>
                          <a:effectLst/>
                          <a:latin typeface="Times New Roman" pitchFamily="18" charset="0"/>
                          <a:cs typeface="Times New Roman" pitchFamily="18" charset="0"/>
                        </a:rPr>
                        <a:t>17.8</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extLst>
                  <a:ext uri="{0D108BD9-81ED-4DB2-BD59-A6C34878D82A}">
                    <a16:rowId xmlns:a16="http://schemas.microsoft.com/office/drawing/2014/main" xmlns="" val="10018"/>
                  </a:ext>
                </a:extLst>
              </a:tr>
              <a:tr h="262998">
                <a:tc>
                  <a:txBody>
                    <a:bodyPr/>
                    <a:lstStyle/>
                    <a:p>
                      <a:pPr algn="ctr" fontAlgn="ctr"/>
                      <a:r>
                        <a:rPr lang="en-US" sz="1600" b="1" u="none" strike="noStrike">
                          <a:solidFill>
                            <a:srgbClr val="0000FF"/>
                          </a:solidFill>
                          <a:effectLst/>
                          <a:latin typeface="Times New Roman" pitchFamily="18" charset="0"/>
                          <a:cs typeface="Times New Roman" pitchFamily="18" charset="0"/>
                        </a:rPr>
                        <a:t> </a:t>
                      </a:r>
                      <a:endParaRPr lang="en-US" sz="1600" b="1" i="0" u="none" strike="noStrike">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l" fontAlgn="ctr"/>
                      <a:r>
                        <a:rPr lang="en-US" sz="1600" b="1" u="none" strike="noStrike" dirty="0">
                          <a:solidFill>
                            <a:srgbClr val="0000FF"/>
                          </a:solidFill>
                          <a:effectLst/>
                          <a:latin typeface="Times New Roman" pitchFamily="18" charset="0"/>
                          <a:cs typeface="Times New Roman" pitchFamily="18" charset="0"/>
                        </a:rPr>
                        <a:t>State Share</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0000FF"/>
                          </a:solidFill>
                          <a:effectLst/>
                          <a:latin typeface="Times New Roman" pitchFamily="18" charset="0"/>
                          <a:cs typeface="Times New Roman" pitchFamily="18" charset="0"/>
                        </a:rPr>
                        <a:t>4256</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a:solidFill>
                            <a:srgbClr val="0000FF"/>
                          </a:solidFill>
                          <a:effectLst/>
                          <a:latin typeface="Times New Roman" pitchFamily="18" charset="0"/>
                          <a:cs typeface="Times New Roman" pitchFamily="18" charset="0"/>
                        </a:rPr>
                        <a:t>70.93</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u="none" strike="noStrike" dirty="0" smtClean="0">
                          <a:solidFill>
                            <a:srgbClr val="0000FF"/>
                          </a:solidFill>
                          <a:effectLst/>
                          <a:latin typeface="Times New Roman" pitchFamily="18" charset="0"/>
                          <a:cs typeface="Times New Roman" pitchFamily="18" charset="0"/>
                        </a:rPr>
                        <a:t>1141</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tc>
                  <a:txBody>
                    <a:bodyPr/>
                    <a:lstStyle/>
                    <a:p>
                      <a:pPr algn="ctr" fontAlgn="ctr"/>
                      <a:r>
                        <a:rPr lang="en-US" sz="1600" b="1" i="0" u="none" strike="noStrike" dirty="0" smtClean="0">
                          <a:solidFill>
                            <a:srgbClr val="0000FF"/>
                          </a:solidFill>
                          <a:effectLst/>
                          <a:latin typeface="Times New Roman" pitchFamily="18" charset="0"/>
                          <a:cs typeface="Times New Roman" pitchFamily="18" charset="0"/>
                        </a:rPr>
                        <a:t>11.87</a:t>
                      </a:r>
                      <a:endParaRPr lang="en-US" sz="1600" b="1" i="0" u="none" strike="noStrike" dirty="0">
                        <a:solidFill>
                          <a:srgbClr val="0000FF"/>
                        </a:solidFill>
                        <a:effectLst/>
                        <a:latin typeface="Times New Roman" pitchFamily="18" charset="0"/>
                        <a:cs typeface="Times New Roman" pitchFamily="18" charset="0"/>
                      </a:endParaRPr>
                    </a:p>
                  </a:txBody>
                  <a:tcPr marL="7586" marR="7586" marT="7587" marB="0" anchor="ctr">
                    <a:solidFill>
                      <a:schemeClr val="accent1">
                        <a:lumMod val="40000"/>
                        <a:lumOff val="60000"/>
                      </a:schemeClr>
                    </a:solidFill>
                  </a:tcPr>
                </a:tc>
                <a:extLst>
                  <a:ext uri="{0D108BD9-81ED-4DB2-BD59-A6C34878D82A}">
                    <a16:rowId xmlns:a16="http://schemas.microsoft.com/office/drawing/2014/main" xmlns="" val="10019"/>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06375" y="371475"/>
            <a:ext cx="11582400" cy="6048375"/>
          </a:xfrm>
        </p:spPr>
        <p:txBody>
          <a:bodyPr rtlCol="0">
            <a:normAutofit lnSpcReduction="10000"/>
          </a:bodyPr>
          <a:lstStyle/>
          <a:p>
            <a:pPr marL="0" indent="0" algn="ctr" eaLnBrk="1" fontAlgn="auto" hangingPunct="1">
              <a:lnSpc>
                <a:spcPct val="100000"/>
              </a:lnSpc>
              <a:spcAft>
                <a:spcPts val="0"/>
              </a:spcAft>
              <a:buFont typeface="Arial" panose="020B0604020202020204" pitchFamily="34" charset="0"/>
              <a:buNone/>
              <a:defRPr/>
            </a:pPr>
            <a:r>
              <a:rPr lang="en-US" altLang="en-US" b="1" dirty="0" smtClean="0">
                <a:solidFill>
                  <a:srgbClr val="0000FF"/>
                </a:solidFill>
                <a:latin typeface="Times New Roman" panose="02020603050405020304" pitchFamily="18" charset="0"/>
                <a:cs typeface="Times New Roman" panose="02020603050405020304" pitchFamily="18" charset="0"/>
              </a:rPr>
              <a:t>Initiation of Department of Agriculture in Telangana State</a:t>
            </a:r>
          </a:p>
          <a:p>
            <a:pPr algn="just" eaLnBrk="1" fontAlgn="auto" hangingPunct="1">
              <a:lnSpc>
                <a:spcPct val="100000"/>
              </a:lnSpc>
              <a:spcAft>
                <a:spcPts val="0"/>
              </a:spcAft>
              <a:buFont typeface="Arial" panose="020B0604020202020204" pitchFamily="34" charset="0"/>
              <a:buChar char="•"/>
              <a:defRPr/>
            </a:pPr>
            <a:endParaRPr lang="en-US" altLang="en-US" dirty="0" smtClean="0">
              <a:solidFill>
                <a:srgbClr val="002060"/>
              </a:solidFill>
              <a:latin typeface="Times New Roman" panose="02020603050405020304" pitchFamily="18" charset="0"/>
              <a:cs typeface="Times New Roman" panose="02020603050405020304" pitchFamily="18" charset="0"/>
            </a:endParaRPr>
          </a:p>
          <a:p>
            <a:pPr algn="just" eaLnBrk="1" fontAlgn="auto" hangingPunct="1">
              <a:lnSpc>
                <a:spcPct val="100000"/>
              </a:lnSpc>
              <a:spcAft>
                <a:spcPts val="0"/>
              </a:spcAft>
              <a:buFont typeface="Arial" panose="020B0604020202020204" pitchFamily="34" charset="0"/>
              <a:buChar char="•"/>
              <a:defRPr/>
            </a:pPr>
            <a:r>
              <a:rPr lang="en-US" altLang="en-US" dirty="0" smtClean="0">
                <a:solidFill>
                  <a:srgbClr val="002060"/>
                </a:solidFill>
                <a:latin typeface="Times New Roman" panose="02020603050405020304" pitchFamily="18" charset="0"/>
                <a:cs typeface="Times New Roman" panose="02020603050405020304" pitchFamily="18" charset="0"/>
              </a:rPr>
              <a:t>To enhance the area and production of millets, with ultimate aim of increasing the millet consumption in the State, a special initiation has been taken by the Department to implement the </a:t>
            </a:r>
            <a:r>
              <a:rPr lang="en-US" altLang="en-US" dirty="0" err="1" smtClean="0">
                <a:solidFill>
                  <a:srgbClr val="002060"/>
                </a:solidFill>
                <a:latin typeface="Times New Roman" panose="02020603050405020304" pitchFamily="18" charset="0"/>
                <a:cs typeface="Times New Roman" panose="02020603050405020304" pitchFamily="18" charset="0"/>
              </a:rPr>
              <a:t>programme</a:t>
            </a:r>
            <a:r>
              <a:rPr lang="en-US" altLang="en-US" dirty="0" smtClean="0">
                <a:solidFill>
                  <a:srgbClr val="002060"/>
                </a:solidFill>
                <a:latin typeface="Times New Roman" panose="02020603050405020304" pitchFamily="18" charset="0"/>
                <a:cs typeface="Times New Roman" panose="02020603050405020304" pitchFamily="18" charset="0"/>
              </a:rPr>
              <a:t> in mission mode in six (6) districts viz., </a:t>
            </a:r>
            <a:r>
              <a:rPr lang="en-US" altLang="en-US" dirty="0" err="1" smtClean="0">
                <a:solidFill>
                  <a:srgbClr val="002060"/>
                </a:solidFill>
                <a:latin typeface="Times New Roman" panose="02020603050405020304" pitchFamily="18" charset="0"/>
                <a:cs typeface="Times New Roman" panose="02020603050405020304" pitchFamily="18" charset="0"/>
              </a:rPr>
              <a:t>Adilabad</a:t>
            </a:r>
            <a:r>
              <a:rPr lang="en-US" altLang="en-US" dirty="0" smtClean="0">
                <a:solidFill>
                  <a:srgbClr val="002060"/>
                </a:solidFill>
                <a:latin typeface="Times New Roman" panose="02020603050405020304" pitchFamily="18" charset="0"/>
                <a:cs typeface="Times New Roman" panose="02020603050405020304" pitchFamily="18" charset="0"/>
              </a:rPr>
              <a:t>, </a:t>
            </a:r>
            <a:r>
              <a:rPr lang="en-US" altLang="en-US" dirty="0" err="1" smtClean="0">
                <a:solidFill>
                  <a:srgbClr val="002060"/>
                </a:solidFill>
                <a:latin typeface="Times New Roman" panose="02020603050405020304" pitchFamily="18" charset="0"/>
                <a:cs typeface="Times New Roman" panose="02020603050405020304" pitchFamily="18" charset="0"/>
              </a:rPr>
              <a:t>K.Asifabad</a:t>
            </a:r>
            <a:r>
              <a:rPr lang="en-US" altLang="en-US" dirty="0" smtClean="0">
                <a:solidFill>
                  <a:srgbClr val="002060"/>
                </a:solidFill>
                <a:latin typeface="Times New Roman" panose="02020603050405020304" pitchFamily="18" charset="0"/>
                <a:cs typeface="Times New Roman" panose="02020603050405020304" pitchFamily="18" charset="0"/>
              </a:rPr>
              <a:t>, </a:t>
            </a:r>
            <a:r>
              <a:rPr lang="en-US" altLang="en-US" dirty="0" err="1" smtClean="0">
                <a:solidFill>
                  <a:srgbClr val="002060"/>
                </a:solidFill>
                <a:latin typeface="Times New Roman" panose="02020603050405020304" pitchFamily="18" charset="0"/>
                <a:cs typeface="Times New Roman" panose="02020603050405020304" pitchFamily="18" charset="0"/>
              </a:rPr>
              <a:t>Mahabubnagar</a:t>
            </a:r>
            <a:r>
              <a:rPr lang="en-US" altLang="en-US" dirty="0" smtClean="0">
                <a:solidFill>
                  <a:srgbClr val="002060"/>
                </a:solidFill>
                <a:latin typeface="Times New Roman" panose="02020603050405020304" pitchFamily="18" charset="0"/>
                <a:cs typeface="Times New Roman" panose="02020603050405020304" pitchFamily="18" charset="0"/>
              </a:rPr>
              <a:t>, </a:t>
            </a:r>
            <a:r>
              <a:rPr lang="en-US" altLang="en-US" dirty="0" err="1" smtClean="0">
                <a:solidFill>
                  <a:srgbClr val="002060"/>
                </a:solidFill>
                <a:latin typeface="Times New Roman" panose="02020603050405020304" pitchFamily="18" charset="0"/>
                <a:cs typeface="Times New Roman" panose="02020603050405020304" pitchFamily="18" charset="0"/>
              </a:rPr>
              <a:t>Nagarkurnool</a:t>
            </a:r>
            <a:r>
              <a:rPr lang="en-US" altLang="en-US" dirty="0" smtClean="0">
                <a:solidFill>
                  <a:srgbClr val="002060"/>
                </a:solidFill>
                <a:latin typeface="Times New Roman" panose="02020603050405020304" pitchFamily="18" charset="0"/>
                <a:cs typeface="Times New Roman" panose="02020603050405020304" pitchFamily="18" charset="0"/>
              </a:rPr>
              <a:t>, </a:t>
            </a:r>
            <a:r>
              <a:rPr lang="en-US" altLang="en-US" dirty="0" err="1" smtClean="0">
                <a:solidFill>
                  <a:srgbClr val="002060"/>
                </a:solidFill>
                <a:latin typeface="Times New Roman" panose="02020603050405020304" pitchFamily="18" charset="0"/>
                <a:cs typeface="Times New Roman" panose="02020603050405020304" pitchFamily="18" charset="0"/>
              </a:rPr>
              <a:t>Sangareddy</a:t>
            </a:r>
            <a:r>
              <a:rPr lang="en-US" altLang="en-US" dirty="0" smtClean="0">
                <a:solidFill>
                  <a:srgbClr val="002060"/>
                </a:solidFill>
                <a:latin typeface="Times New Roman" panose="02020603050405020304" pitchFamily="18" charset="0"/>
                <a:cs typeface="Times New Roman" panose="02020603050405020304" pitchFamily="18" charset="0"/>
              </a:rPr>
              <a:t>, and </a:t>
            </a:r>
            <a:r>
              <a:rPr lang="en-US" altLang="en-US" dirty="0" err="1" smtClean="0">
                <a:solidFill>
                  <a:srgbClr val="002060"/>
                </a:solidFill>
                <a:latin typeface="Times New Roman" panose="02020603050405020304" pitchFamily="18" charset="0"/>
                <a:cs typeface="Times New Roman" panose="02020603050405020304" pitchFamily="18" charset="0"/>
              </a:rPr>
              <a:t>Vikarabad</a:t>
            </a:r>
            <a:r>
              <a:rPr lang="en-US" altLang="en-US" dirty="0" smtClean="0">
                <a:solidFill>
                  <a:srgbClr val="002060"/>
                </a:solidFill>
                <a:latin typeface="Times New Roman" panose="02020603050405020304" pitchFamily="18" charset="0"/>
                <a:cs typeface="Times New Roman" panose="02020603050405020304" pitchFamily="18" charset="0"/>
              </a:rPr>
              <a:t>, in 36 </a:t>
            </a:r>
            <a:r>
              <a:rPr lang="en-US" altLang="en-US" dirty="0" err="1" smtClean="0">
                <a:solidFill>
                  <a:srgbClr val="002060"/>
                </a:solidFill>
                <a:latin typeface="Times New Roman" panose="02020603050405020304" pitchFamily="18" charset="0"/>
                <a:cs typeface="Times New Roman" panose="02020603050405020304" pitchFamily="18" charset="0"/>
              </a:rPr>
              <a:t>mandals</a:t>
            </a:r>
            <a:r>
              <a:rPr lang="en-US" altLang="en-US" dirty="0" smtClean="0">
                <a:solidFill>
                  <a:srgbClr val="002060"/>
                </a:solidFill>
                <a:latin typeface="Times New Roman" panose="02020603050405020304" pitchFamily="18" charset="0"/>
                <a:cs typeface="Times New Roman" panose="02020603050405020304" pitchFamily="18" charset="0"/>
              </a:rPr>
              <a:t> @ 200 acres per </a:t>
            </a:r>
            <a:r>
              <a:rPr lang="en-US" altLang="en-US" dirty="0" err="1" smtClean="0">
                <a:solidFill>
                  <a:srgbClr val="002060"/>
                </a:solidFill>
                <a:latin typeface="Times New Roman" panose="02020603050405020304" pitchFamily="18" charset="0"/>
                <a:cs typeface="Times New Roman" panose="02020603050405020304" pitchFamily="18" charset="0"/>
              </a:rPr>
              <a:t>mandal</a:t>
            </a:r>
            <a:r>
              <a:rPr lang="en-US" altLang="en-US" dirty="0" smtClean="0">
                <a:solidFill>
                  <a:srgbClr val="002060"/>
                </a:solidFill>
                <a:latin typeface="Times New Roman" panose="02020603050405020304" pitchFamily="18" charset="0"/>
                <a:cs typeface="Times New Roman" panose="02020603050405020304" pitchFamily="18" charset="0"/>
              </a:rPr>
              <a:t> covering an area of 7200 acres during 2018-19 in 1</a:t>
            </a:r>
            <a:r>
              <a:rPr lang="en-US" altLang="en-US" baseline="30000" dirty="0" smtClean="0">
                <a:solidFill>
                  <a:srgbClr val="002060"/>
                </a:solidFill>
                <a:latin typeface="Times New Roman" panose="02020603050405020304" pitchFamily="18" charset="0"/>
                <a:cs typeface="Times New Roman" panose="02020603050405020304" pitchFamily="18" charset="0"/>
              </a:rPr>
              <a:t>st</a:t>
            </a:r>
            <a:r>
              <a:rPr lang="en-US" altLang="en-US" dirty="0" smtClean="0">
                <a:solidFill>
                  <a:srgbClr val="002060"/>
                </a:solidFill>
                <a:latin typeface="Times New Roman" panose="02020603050405020304" pitchFamily="18" charset="0"/>
                <a:cs typeface="Times New Roman" panose="02020603050405020304" pitchFamily="18" charset="0"/>
              </a:rPr>
              <a:t> phase.</a:t>
            </a:r>
          </a:p>
          <a:p>
            <a:pPr algn="just" eaLnBrk="1" fontAlgn="auto" hangingPunct="1">
              <a:lnSpc>
                <a:spcPct val="100000"/>
              </a:lnSpc>
              <a:spcAft>
                <a:spcPts val="0"/>
              </a:spcAft>
              <a:buFont typeface="Arial" panose="020B0604020202020204" pitchFamily="34" charset="0"/>
              <a:buChar char="•"/>
              <a:defRPr/>
            </a:pPr>
            <a:r>
              <a:rPr lang="en-US" altLang="en-US" dirty="0" smtClean="0">
                <a:solidFill>
                  <a:srgbClr val="FF0000"/>
                </a:solidFill>
                <a:latin typeface="Times New Roman" panose="02020603050405020304" pitchFamily="18" charset="0"/>
                <a:cs typeface="Times New Roman" panose="02020603050405020304" pitchFamily="18" charset="0"/>
              </a:rPr>
              <a:t>As per the interventions and districts indicated by </a:t>
            </a:r>
            <a:r>
              <a:rPr lang="en-US" altLang="en-US" dirty="0" err="1" smtClean="0">
                <a:solidFill>
                  <a:srgbClr val="FF0000"/>
                </a:solidFill>
                <a:latin typeface="Times New Roman" panose="02020603050405020304" pitchFamily="18" charset="0"/>
                <a:cs typeface="Times New Roman" panose="02020603050405020304" pitchFamily="18" charset="0"/>
              </a:rPr>
              <a:t>GoI</a:t>
            </a:r>
            <a:r>
              <a:rPr lang="en-US" altLang="en-US" dirty="0" smtClean="0">
                <a:solidFill>
                  <a:srgbClr val="FF0000"/>
                </a:solidFill>
                <a:latin typeface="Times New Roman" panose="02020603050405020304" pitchFamily="18" charset="0"/>
                <a:cs typeface="Times New Roman" panose="02020603050405020304" pitchFamily="18" charset="0"/>
              </a:rPr>
              <a:t> action plan was submitted to </a:t>
            </a:r>
            <a:r>
              <a:rPr lang="en-US" altLang="en-US" dirty="0" err="1" smtClean="0">
                <a:solidFill>
                  <a:srgbClr val="FF0000"/>
                </a:solidFill>
                <a:latin typeface="Times New Roman" panose="02020603050405020304" pitchFamily="18" charset="0"/>
                <a:cs typeface="Times New Roman" panose="02020603050405020304" pitchFamily="18" charset="0"/>
              </a:rPr>
              <a:t>GoI</a:t>
            </a:r>
            <a:r>
              <a:rPr lang="en-US" altLang="en-US" dirty="0" smtClean="0">
                <a:solidFill>
                  <a:srgbClr val="FF0000"/>
                </a:solidFill>
                <a:latin typeface="Times New Roman" panose="02020603050405020304" pitchFamily="18" charset="0"/>
                <a:cs typeface="Times New Roman" panose="02020603050405020304" pitchFamily="18" charset="0"/>
              </a:rPr>
              <a:t> to the tune of </a:t>
            </a:r>
            <a:r>
              <a:rPr lang="en-US" altLang="en-US" dirty="0" err="1" smtClean="0">
                <a:solidFill>
                  <a:srgbClr val="FF0000"/>
                </a:solidFill>
                <a:latin typeface="Times New Roman" panose="02020603050405020304" pitchFamily="18" charset="0"/>
                <a:cs typeface="Times New Roman" panose="02020603050405020304" pitchFamily="18" charset="0"/>
              </a:rPr>
              <a:t>Rs</a:t>
            </a:r>
            <a:r>
              <a:rPr lang="en-US" altLang="en-US" dirty="0" smtClean="0">
                <a:solidFill>
                  <a:srgbClr val="FF0000"/>
                </a:solidFill>
                <a:latin typeface="Times New Roman" panose="02020603050405020304" pitchFamily="18" charset="0"/>
                <a:cs typeface="Times New Roman" panose="02020603050405020304" pitchFamily="18" charset="0"/>
              </a:rPr>
              <a:t>. 10.62 Crores. </a:t>
            </a:r>
          </a:p>
          <a:p>
            <a:pPr algn="just" eaLnBrk="1" fontAlgn="auto" hangingPunct="1">
              <a:lnSpc>
                <a:spcPct val="100000"/>
              </a:lnSpc>
              <a:spcAft>
                <a:spcPts val="0"/>
              </a:spcAft>
              <a:buFont typeface="Arial" panose="020B0604020202020204" pitchFamily="34" charset="0"/>
              <a:buChar char="•"/>
              <a:defRPr/>
            </a:pPr>
            <a:r>
              <a:rPr lang="en-US" altLang="en-US" dirty="0" smtClean="0">
                <a:solidFill>
                  <a:srgbClr val="FF0000"/>
                </a:solidFill>
                <a:latin typeface="Times New Roman" panose="02020603050405020304" pitchFamily="18" charset="0"/>
                <a:cs typeface="Times New Roman" panose="02020603050405020304" pitchFamily="18" charset="0"/>
              </a:rPr>
              <a:t>The interventions include formation of FPOs, establishment of processing units, Center of excellence, creation of seed hubs, State and district levels events, workshops, food festivals, and road shows etc.</a:t>
            </a:r>
          </a:p>
          <a:p>
            <a:pPr marL="0" indent="0" algn="just" eaLnBrk="1" fontAlgn="auto" hangingPunct="1">
              <a:lnSpc>
                <a:spcPct val="100000"/>
              </a:lnSpc>
              <a:spcAft>
                <a:spcPts val="0"/>
              </a:spcAft>
              <a:buFont typeface="Arial" panose="020B0604020202020204" pitchFamily="34" charset="0"/>
              <a:buNone/>
              <a:defRPr/>
            </a:pPr>
            <a:endParaRPr lang="en-US" altLang="en-US"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8900" y="98425"/>
            <a:ext cx="12014200" cy="790575"/>
          </a:xfrm>
        </p:spPr>
        <p:txBody>
          <a:bodyPr/>
          <a:lstStyle/>
          <a:p>
            <a:pPr algn="ctr" eaLnBrk="1" hangingPunct="1">
              <a:lnSpc>
                <a:spcPct val="100000"/>
              </a:lnSpc>
            </a:pPr>
            <a:r>
              <a:rPr lang="en-US" altLang="en-US" sz="3200" b="1" smtClean="0">
                <a:solidFill>
                  <a:srgbClr val="FF0000"/>
                </a:solidFill>
                <a:latin typeface="Times New Roman" pitchFamily="18" charset="0"/>
                <a:cs typeface="Times New Roman" pitchFamily="18" charset="0"/>
              </a:rPr>
              <a:t>Interventions Proposed under NFSM</a:t>
            </a:r>
            <a:endParaRPr lang="en-US" altLang="en-US" sz="3200" smtClean="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911225" y="863600"/>
          <a:ext cx="10729913" cy="5523093"/>
        </p:xfrm>
        <a:graphic>
          <a:graphicData uri="http://schemas.openxmlformats.org/drawingml/2006/table">
            <a:tbl>
              <a:tblPr firstRow="1" firstCol="1" bandRow="1">
                <a:tableStyleId>{5C22544A-7EE6-4342-B048-85BDC9FD1C3A}</a:tableStyleId>
              </a:tblPr>
              <a:tblGrid>
                <a:gridCol w="1216187">
                  <a:extLst>
                    <a:ext uri="{9D8B030D-6E8A-4147-A177-3AD203B41FA5}">
                      <a16:colId xmlns:a16="http://schemas.microsoft.com/office/drawing/2014/main" xmlns="" val="20000"/>
                    </a:ext>
                  </a:extLst>
                </a:gridCol>
                <a:gridCol w="6130089">
                  <a:extLst>
                    <a:ext uri="{9D8B030D-6E8A-4147-A177-3AD203B41FA5}">
                      <a16:colId xmlns:a16="http://schemas.microsoft.com/office/drawing/2014/main" xmlns="" val="20001"/>
                    </a:ext>
                  </a:extLst>
                </a:gridCol>
                <a:gridCol w="3383637">
                  <a:extLst>
                    <a:ext uri="{9D8B030D-6E8A-4147-A177-3AD203B41FA5}">
                      <a16:colId xmlns:a16="http://schemas.microsoft.com/office/drawing/2014/main" xmlns="" val="20002"/>
                    </a:ext>
                  </a:extLst>
                </a:gridCol>
              </a:tblGrid>
              <a:tr h="951295">
                <a:tc>
                  <a:txBody>
                    <a:bodyPr/>
                    <a:lstStyle/>
                    <a:p>
                      <a:pPr marL="0" marR="0" algn="ctr">
                        <a:lnSpc>
                          <a:spcPct val="150000"/>
                        </a:lnSpc>
                        <a:spcBef>
                          <a:spcPts val="0"/>
                        </a:spcBef>
                        <a:spcAft>
                          <a:spcPts val="600"/>
                        </a:spcAft>
                      </a:pPr>
                      <a:r>
                        <a:rPr lang="en-US" sz="2400" dirty="0" err="1">
                          <a:effectLst/>
                          <a:latin typeface="Times New Roman" pitchFamily="18" charset="0"/>
                          <a:cs typeface="Times New Roman" pitchFamily="18" charset="0"/>
                        </a:rPr>
                        <a:t>S.No</a:t>
                      </a:r>
                      <a:r>
                        <a:rPr lang="en-US" sz="24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15000"/>
                        </a:lnSpc>
                        <a:spcBef>
                          <a:spcPts val="0"/>
                        </a:spcBef>
                        <a:spcAft>
                          <a:spcPts val="600"/>
                        </a:spcAft>
                      </a:pPr>
                      <a:r>
                        <a:rPr lang="en-US" sz="2400" dirty="0">
                          <a:effectLst/>
                          <a:latin typeface="Times New Roman" pitchFamily="18" charset="0"/>
                          <a:cs typeface="Times New Roman" pitchFamily="18" charset="0"/>
                        </a:rPr>
                        <a:t>Intervention proposed</a:t>
                      </a:r>
                      <a:endParaRPr lang="en-US" sz="2000" dirty="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15000"/>
                        </a:lnSpc>
                        <a:spcBef>
                          <a:spcPts val="0"/>
                        </a:spcBef>
                        <a:spcAft>
                          <a:spcPts val="600"/>
                        </a:spcAft>
                      </a:pPr>
                      <a:r>
                        <a:rPr lang="en-US" sz="2400" dirty="0" smtClean="0">
                          <a:effectLst/>
                          <a:latin typeface="Times New Roman" pitchFamily="18" charset="0"/>
                          <a:ea typeface="+mn-ea"/>
                          <a:cs typeface="Times New Roman" pitchFamily="18" charset="0"/>
                        </a:rPr>
                        <a:t>Amount</a:t>
                      </a:r>
                      <a:r>
                        <a:rPr lang="en-US" sz="2400" baseline="0" dirty="0" smtClean="0">
                          <a:effectLst/>
                          <a:latin typeface="Times New Roman" pitchFamily="18" charset="0"/>
                          <a:ea typeface="+mn-ea"/>
                          <a:cs typeface="Times New Roman" pitchFamily="18" charset="0"/>
                        </a:rPr>
                        <a:t> in Lakhs</a:t>
                      </a:r>
                      <a:endParaRPr lang="en-US" sz="2000" dirty="0">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0"/>
                  </a:ext>
                </a:extLst>
              </a:tr>
              <a:tr h="548612">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1</a:t>
                      </a:r>
                      <a:endParaRPr lang="en-US" sz="2000" dirty="0">
                        <a:effectLst/>
                        <a:latin typeface="Times New Roman" pitchFamily="18" charset="0"/>
                        <a:ea typeface="Calibri"/>
                        <a:cs typeface="Times New Roman" pitchFamily="18" charset="0"/>
                      </a:endParaRPr>
                    </a:p>
                  </a:txBody>
                  <a:tcPr marL="68586" marR="68586" marT="0" marB="0"/>
                </a:tc>
                <a:tc>
                  <a:txBody>
                    <a:bodyPr/>
                    <a:lstStyle/>
                    <a:p>
                      <a:pPr marL="0" marR="0" algn="just">
                        <a:lnSpc>
                          <a:spcPct val="115000"/>
                        </a:lnSpc>
                        <a:spcBef>
                          <a:spcPts val="0"/>
                        </a:spcBef>
                        <a:spcAft>
                          <a:spcPts val="600"/>
                        </a:spcAft>
                      </a:pPr>
                      <a:r>
                        <a:rPr lang="en-US" sz="2400" dirty="0">
                          <a:effectLst/>
                          <a:latin typeface="Times New Roman" pitchFamily="18" charset="0"/>
                          <a:cs typeface="Times New Roman" pitchFamily="18" charset="0"/>
                        </a:rPr>
                        <a:t>Center of excellence</a:t>
                      </a:r>
                      <a:endParaRPr lang="en-US" sz="2000" dirty="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208.74</a:t>
                      </a:r>
                      <a:endParaRPr lang="en-US" sz="2000" dirty="0">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1"/>
                  </a:ext>
                </a:extLst>
              </a:tr>
              <a:tr h="559066">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2</a:t>
                      </a:r>
                      <a:endParaRPr lang="en-US" sz="2000" dirty="0">
                        <a:effectLst/>
                        <a:latin typeface="Times New Roman" pitchFamily="18" charset="0"/>
                        <a:ea typeface="Calibri"/>
                        <a:cs typeface="Times New Roman" pitchFamily="18" charset="0"/>
                      </a:endParaRPr>
                    </a:p>
                  </a:txBody>
                  <a:tcPr marL="68586" marR="68586" marT="0" marB="0"/>
                </a:tc>
                <a:tc>
                  <a:txBody>
                    <a:bodyPr/>
                    <a:lstStyle/>
                    <a:p>
                      <a:pPr marL="0" marR="0" algn="just">
                        <a:lnSpc>
                          <a:spcPct val="115000"/>
                        </a:lnSpc>
                        <a:spcBef>
                          <a:spcPts val="0"/>
                        </a:spcBef>
                        <a:spcAft>
                          <a:spcPts val="600"/>
                        </a:spcAft>
                      </a:pPr>
                      <a:r>
                        <a:rPr lang="en-US" sz="2400" dirty="0">
                          <a:effectLst/>
                          <a:latin typeface="Times New Roman" pitchFamily="18" charset="0"/>
                          <a:cs typeface="Times New Roman" pitchFamily="18" charset="0"/>
                        </a:rPr>
                        <a:t>Creation of Seed Hubs:  </a:t>
                      </a:r>
                      <a:endParaRPr lang="en-US" sz="2000" dirty="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69.12</a:t>
                      </a:r>
                      <a:endParaRPr lang="en-US" sz="2000" dirty="0">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2"/>
                  </a:ext>
                </a:extLst>
              </a:tr>
              <a:tr h="548612">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3</a:t>
                      </a:r>
                      <a:endParaRPr lang="en-US" sz="2000" dirty="0">
                        <a:effectLst/>
                        <a:latin typeface="Times New Roman" pitchFamily="18" charset="0"/>
                        <a:ea typeface="Calibri"/>
                        <a:cs typeface="Times New Roman" pitchFamily="18" charset="0"/>
                      </a:endParaRPr>
                    </a:p>
                  </a:txBody>
                  <a:tcPr marL="68586" marR="68586" marT="0" marB="0"/>
                </a:tc>
                <a:tc>
                  <a:txBody>
                    <a:bodyPr/>
                    <a:lstStyle/>
                    <a:p>
                      <a:pPr marL="0" marR="0" algn="just">
                        <a:lnSpc>
                          <a:spcPct val="115000"/>
                        </a:lnSpc>
                        <a:spcBef>
                          <a:spcPts val="0"/>
                        </a:spcBef>
                        <a:spcAft>
                          <a:spcPts val="600"/>
                        </a:spcAft>
                      </a:pPr>
                      <a:r>
                        <a:rPr lang="en-US" sz="2400">
                          <a:effectLst/>
                          <a:latin typeface="Times New Roman" pitchFamily="18" charset="0"/>
                          <a:cs typeface="Times New Roman" pitchFamily="18" charset="0"/>
                        </a:rPr>
                        <a:t>Events/workshop:</a:t>
                      </a:r>
                      <a:endParaRPr lang="en-US" sz="200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56.244</a:t>
                      </a:r>
                      <a:endParaRPr lang="en-US" sz="2000" dirty="0">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3"/>
                  </a:ext>
                </a:extLst>
              </a:tr>
              <a:tr h="689514">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4</a:t>
                      </a:r>
                      <a:endParaRPr lang="en-US" sz="2000" dirty="0">
                        <a:effectLst/>
                        <a:latin typeface="Times New Roman" pitchFamily="18" charset="0"/>
                        <a:ea typeface="Calibri"/>
                        <a:cs typeface="Times New Roman" pitchFamily="18" charset="0"/>
                      </a:endParaRPr>
                    </a:p>
                  </a:txBody>
                  <a:tcPr marL="68586" marR="68586" marT="0" marB="0"/>
                </a:tc>
                <a:tc>
                  <a:txBody>
                    <a:bodyPr/>
                    <a:lstStyle/>
                    <a:p>
                      <a:pPr marL="1143000" marR="0" algn="just">
                        <a:lnSpc>
                          <a:spcPct val="115000"/>
                        </a:lnSpc>
                        <a:spcBef>
                          <a:spcPts val="0"/>
                        </a:spcBef>
                        <a:spcAft>
                          <a:spcPts val="600"/>
                        </a:spcAft>
                      </a:pPr>
                      <a:r>
                        <a:rPr lang="en-US" sz="1100">
                          <a:effectLst/>
                          <a:latin typeface="Times New Roman" pitchFamily="18" charset="0"/>
                          <a:cs typeface="Times New Roman" pitchFamily="18" charset="0"/>
                        </a:rPr>
                        <a:t> </a:t>
                      </a:r>
                      <a:endParaRPr lang="en-US" sz="2000">
                        <a:effectLst/>
                        <a:latin typeface="Times New Roman" pitchFamily="18" charset="0"/>
                        <a:cs typeface="Times New Roman" pitchFamily="18" charset="0"/>
                      </a:endParaRPr>
                    </a:p>
                    <a:p>
                      <a:pPr marL="0" marR="0" algn="just">
                        <a:lnSpc>
                          <a:spcPct val="115000"/>
                        </a:lnSpc>
                        <a:spcBef>
                          <a:spcPts val="0"/>
                        </a:spcBef>
                        <a:spcAft>
                          <a:spcPts val="600"/>
                        </a:spcAft>
                      </a:pPr>
                      <a:r>
                        <a:rPr lang="en-US" sz="2400">
                          <a:effectLst/>
                          <a:latin typeface="Times New Roman" pitchFamily="18" charset="0"/>
                          <a:cs typeface="Times New Roman" pitchFamily="18" charset="0"/>
                        </a:rPr>
                        <a:t>Formation of FPOs:  </a:t>
                      </a:r>
                      <a:endParaRPr lang="en-US" sz="200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98.04</a:t>
                      </a:r>
                      <a:endParaRPr lang="en-US" sz="2000" dirty="0">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4"/>
                  </a:ext>
                </a:extLst>
              </a:tr>
              <a:tr h="745423">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5</a:t>
                      </a:r>
                      <a:endParaRPr lang="en-US" sz="2000" dirty="0">
                        <a:effectLst/>
                        <a:latin typeface="Times New Roman" pitchFamily="18" charset="0"/>
                        <a:ea typeface="Calibri"/>
                        <a:cs typeface="Times New Roman" pitchFamily="18" charset="0"/>
                      </a:endParaRPr>
                    </a:p>
                  </a:txBody>
                  <a:tcPr marL="68586" marR="68586" marT="0" marB="0"/>
                </a:tc>
                <a:tc>
                  <a:txBody>
                    <a:bodyPr/>
                    <a:lstStyle/>
                    <a:p>
                      <a:pPr marL="0" marR="0" algn="just">
                        <a:lnSpc>
                          <a:spcPct val="115000"/>
                        </a:lnSpc>
                        <a:spcBef>
                          <a:spcPts val="0"/>
                        </a:spcBef>
                        <a:spcAft>
                          <a:spcPts val="600"/>
                        </a:spcAft>
                      </a:pPr>
                      <a:r>
                        <a:rPr lang="en-US" sz="2400">
                          <a:effectLst/>
                          <a:latin typeface="Times New Roman" pitchFamily="18" charset="0"/>
                          <a:cs typeface="Times New Roman" pitchFamily="18" charset="0"/>
                        </a:rPr>
                        <a:t>Creation of processing units:  </a:t>
                      </a:r>
                      <a:endParaRPr lang="en-US" sz="200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189.00</a:t>
                      </a:r>
                      <a:endParaRPr lang="en-US" sz="2000" dirty="0">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5"/>
                  </a:ext>
                </a:extLst>
              </a:tr>
              <a:tr h="931779">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6</a:t>
                      </a:r>
                      <a:endParaRPr lang="en-US" sz="2000" dirty="0">
                        <a:effectLst/>
                        <a:latin typeface="Times New Roman" pitchFamily="18" charset="0"/>
                        <a:ea typeface="Calibri"/>
                        <a:cs typeface="Times New Roman" pitchFamily="18" charset="0"/>
                      </a:endParaRPr>
                    </a:p>
                  </a:txBody>
                  <a:tcPr marL="68586" marR="68586" marT="0" marB="0"/>
                </a:tc>
                <a:tc>
                  <a:txBody>
                    <a:bodyPr/>
                    <a:lstStyle/>
                    <a:p>
                      <a:pPr marL="0" marR="0" algn="just">
                        <a:lnSpc>
                          <a:spcPct val="115000"/>
                        </a:lnSpc>
                        <a:spcBef>
                          <a:spcPts val="0"/>
                        </a:spcBef>
                        <a:spcAft>
                          <a:spcPts val="600"/>
                        </a:spcAft>
                      </a:pPr>
                      <a:r>
                        <a:rPr lang="en-US" sz="2400" dirty="0" smtClean="0">
                          <a:effectLst/>
                          <a:latin typeface="Times New Roman" pitchFamily="18" charset="0"/>
                          <a:cs typeface="Times New Roman" pitchFamily="18" charset="0"/>
                        </a:rPr>
                        <a:t>Software</a:t>
                      </a:r>
                      <a:r>
                        <a:rPr lang="en-US" sz="2400" baseline="0" dirty="0" smtClean="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development </a:t>
                      </a:r>
                      <a:r>
                        <a:rPr lang="en-US" sz="2400" dirty="0" err="1">
                          <a:effectLst/>
                          <a:latin typeface="Times New Roman" pitchFamily="18" charset="0"/>
                          <a:cs typeface="Times New Roman" pitchFamily="18" charset="0"/>
                        </a:rPr>
                        <a:t>Programme</a:t>
                      </a:r>
                      <a:endParaRPr lang="en-US" sz="2000" dirty="0">
                        <a:effectLst/>
                        <a:latin typeface="Times New Roman" pitchFamily="18" charset="0"/>
                        <a:ea typeface="Calibri"/>
                        <a:cs typeface="Times New Roman" pitchFamily="18" charset="0"/>
                      </a:endParaRPr>
                    </a:p>
                  </a:txBody>
                  <a:tcPr marL="68586" marR="68586" marT="0" marB="0" anchor="ctr"/>
                </a:tc>
                <a:tc>
                  <a:txBody>
                    <a:bodyPr/>
                    <a:lstStyle/>
                    <a:p>
                      <a:pPr marL="0" marR="0" algn="ctr">
                        <a:lnSpc>
                          <a:spcPct val="150000"/>
                        </a:lnSpc>
                        <a:spcBef>
                          <a:spcPts val="0"/>
                        </a:spcBef>
                        <a:spcAft>
                          <a:spcPts val="600"/>
                        </a:spcAft>
                      </a:pPr>
                      <a:r>
                        <a:rPr lang="en-US" sz="2400" dirty="0">
                          <a:effectLst/>
                          <a:latin typeface="Times New Roman" pitchFamily="18" charset="0"/>
                          <a:cs typeface="Times New Roman" pitchFamily="18" charset="0"/>
                        </a:rPr>
                        <a:t>30.00</a:t>
                      </a:r>
                      <a:endParaRPr lang="en-US" sz="2000" dirty="0">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6"/>
                  </a:ext>
                </a:extLst>
              </a:tr>
              <a:tr h="548612">
                <a:tc gridSpan="2">
                  <a:txBody>
                    <a:bodyPr/>
                    <a:lstStyle/>
                    <a:p>
                      <a:pPr marL="0" marR="0" algn="ctr">
                        <a:lnSpc>
                          <a:spcPct val="150000"/>
                        </a:lnSpc>
                        <a:spcBef>
                          <a:spcPts val="0"/>
                        </a:spcBef>
                        <a:spcAft>
                          <a:spcPts val="600"/>
                        </a:spcAft>
                      </a:pPr>
                      <a:r>
                        <a:rPr lang="en-US" sz="2400" dirty="0" smtClean="0">
                          <a:solidFill>
                            <a:srgbClr val="002060"/>
                          </a:solidFill>
                          <a:effectLst/>
                          <a:latin typeface="Times New Roman" pitchFamily="18" charset="0"/>
                          <a:cs typeface="Times New Roman" pitchFamily="18" charset="0"/>
                        </a:rPr>
                        <a:t>Sub-Total</a:t>
                      </a:r>
                      <a:r>
                        <a:rPr lang="en-US" sz="2400" dirty="0">
                          <a:solidFill>
                            <a:srgbClr val="002060"/>
                          </a:solidFill>
                          <a:effectLst/>
                          <a:latin typeface="Times New Roman" pitchFamily="18" charset="0"/>
                          <a:cs typeface="Times New Roman" pitchFamily="18" charset="0"/>
                        </a:rPr>
                        <a:t> </a:t>
                      </a:r>
                      <a:endParaRPr lang="en-US" sz="2000" dirty="0">
                        <a:solidFill>
                          <a:srgbClr val="002060"/>
                        </a:solidFill>
                        <a:effectLst/>
                        <a:latin typeface="Times New Roman" pitchFamily="18" charset="0"/>
                        <a:ea typeface="Calibri"/>
                        <a:cs typeface="Times New Roman" pitchFamily="18" charset="0"/>
                      </a:endParaRPr>
                    </a:p>
                  </a:txBody>
                  <a:tcPr marL="68586" marR="68586" marT="0" marB="0"/>
                </a:tc>
                <a:tc hMerge="1">
                  <a:txBody>
                    <a:bodyPr/>
                    <a:lstStyle/>
                    <a:p>
                      <a:pPr marL="0" marR="0" algn="just">
                        <a:lnSpc>
                          <a:spcPct val="115000"/>
                        </a:lnSpc>
                        <a:spcBef>
                          <a:spcPts val="0"/>
                        </a:spcBef>
                        <a:spcAft>
                          <a:spcPts val="600"/>
                        </a:spcAft>
                      </a:pPr>
                      <a:endParaRPr lang="en-US" sz="18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600"/>
                        </a:spcAft>
                      </a:pPr>
                      <a:r>
                        <a:rPr lang="en-US" sz="2400" b="1" dirty="0">
                          <a:solidFill>
                            <a:srgbClr val="002060"/>
                          </a:solidFill>
                          <a:effectLst/>
                          <a:latin typeface="Times New Roman" pitchFamily="18" charset="0"/>
                          <a:cs typeface="Times New Roman" pitchFamily="18" charset="0"/>
                        </a:rPr>
                        <a:t>651.144</a:t>
                      </a:r>
                      <a:endParaRPr lang="en-US" sz="2000" b="1" dirty="0">
                        <a:solidFill>
                          <a:srgbClr val="002060"/>
                        </a:solidFill>
                        <a:effectLst/>
                        <a:latin typeface="Times New Roman" pitchFamily="18" charset="0"/>
                        <a:ea typeface="Calibri"/>
                        <a:cs typeface="Times New Roman" pitchFamily="18" charset="0"/>
                      </a:endParaRPr>
                    </a:p>
                  </a:txBody>
                  <a:tcPr marL="68586" marR="68586" marT="0" marB="0" anchor="ct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28675" y="471488"/>
          <a:ext cx="10534650" cy="6164264"/>
        </p:xfrm>
        <a:graphic>
          <a:graphicData uri="http://schemas.openxmlformats.org/drawingml/2006/table">
            <a:tbl>
              <a:tblPr firstRow="1" firstCol="1" bandRow="1">
                <a:tableStyleId>{5C22544A-7EE6-4342-B048-85BDC9FD1C3A}</a:tableStyleId>
              </a:tblPr>
              <a:tblGrid>
                <a:gridCol w="766427">
                  <a:extLst>
                    <a:ext uri="{9D8B030D-6E8A-4147-A177-3AD203B41FA5}">
                      <a16:colId xmlns:a16="http://schemas.microsoft.com/office/drawing/2014/main" xmlns="" val="20000"/>
                    </a:ext>
                  </a:extLst>
                </a:gridCol>
                <a:gridCol w="8091691">
                  <a:extLst>
                    <a:ext uri="{9D8B030D-6E8A-4147-A177-3AD203B41FA5}">
                      <a16:colId xmlns:a16="http://schemas.microsoft.com/office/drawing/2014/main" xmlns="" val="20001"/>
                    </a:ext>
                  </a:extLst>
                </a:gridCol>
                <a:gridCol w="1676532">
                  <a:extLst>
                    <a:ext uri="{9D8B030D-6E8A-4147-A177-3AD203B41FA5}">
                      <a16:colId xmlns:a16="http://schemas.microsoft.com/office/drawing/2014/main" xmlns="" val="20002"/>
                    </a:ext>
                  </a:extLst>
                </a:gridCol>
              </a:tblGrid>
              <a:tr h="750405">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S. No</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Interventions</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Amount in Lakhs</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0"/>
                  </a:ext>
                </a:extLst>
              </a:tr>
              <a:tr h="510423">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1</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Improving Soil </a:t>
                      </a:r>
                      <a:r>
                        <a:rPr lang="en-US" sz="2000" dirty="0" smtClean="0">
                          <a:effectLst/>
                          <a:latin typeface="Times New Roman" pitchFamily="18" charset="0"/>
                          <a:cs typeface="Times New Roman" pitchFamily="18" charset="0"/>
                        </a:rPr>
                        <a:t>Health</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45.00</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1"/>
                  </a:ext>
                </a:extLst>
              </a:tr>
              <a:tr h="448450">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2</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Improved Agronomic </a:t>
                      </a:r>
                      <a:r>
                        <a:rPr lang="en-US" sz="2000" dirty="0" smtClean="0">
                          <a:effectLst/>
                          <a:latin typeface="Times New Roman" pitchFamily="18" charset="0"/>
                          <a:cs typeface="Times New Roman" pitchFamily="18" charset="0"/>
                        </a:rPr>
                        <a:t>practices</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7.20</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2"/>
                  </a:ext>
                </a:extLst>
              </a:tr>
              <a:tr h="431011">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3</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Custom hiring </a:t>
                      </a:r>
                      <a:r>
                        <a:rPr lang="en-US" sz="2000" dirty="0" smtClean="0">
                          <a:effectLst/>
                          <a:latin typeface="Times New Roman" pitchFamily="18" charset="0"/>
                          <a:cs typeface="Times New Roman" pitchFamily="18" charset="0"/>
                        </a:rPr>
                        <a:t>centers</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144.00</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3"/>
                  </a:ext>
                </a:extLst>
              </a:tr>
              <a:tr h="459679">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4</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GP level community resource persons- technical (young farmers</a:t>
                      </a:r>
                      <a:r>
                        <a:rPr lang="en-US" sz="2000" dirty="0" smtClean="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a:effectLst/>
                          <a:latin typeface="Times New Roman" pitchFamily="18" charset="0"/>
                          <a:cs typeface="Times New Roman" pitchFamily="18" charset="0"/>
                        </a:rPr>
                        <a:t>12.96</a:t>
                      </a:r>
                      <a:endParaRPr lang="en-US" sz="200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4"/>
                  </a:ext>
                </a:extLst>
              </a:tr>
              <a:tr h="379235">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5</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a:effectLst/>
                          <a:latin typeface="Times New Roman" pitchFamily="18" charset="0"/>
                          <a:cs typeface="Times New Roman" pitchFamily="18" charset="0"/>
                        </a:rPr>
                        <a:t>New Farm implements - trials with Jadigam + Gorru etc.</a:t>
                      </a:r>
                      <a:endParaRPr lang="en-US" sz="200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a:effectLst/>
                          <a:latin typeface="Times New Roman" pitchFamily="18" charset="0"/>
                          <a:cs typeface="Times New Roman" pitchFamily="18" charset="0"/>
                        </a:rPr>
                        <a:t>18.00</a:t>
                      </a:r>
                      <a:endParaRPr lang="en-US" sz="200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5"/>
                  </a:ext>
                </a:extLst>
              </a:tr>
              <a:tr h="379235">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6</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a:effectLst/>
                          <a:latin typeface="Times New Roman" pitchFamily="18" charset="0"/>
                          <a:cs typeface="Times New Roman" pitchFamily="18" charset="0"/>
                        </a:rPr>
                        <a:t>Developing baking products / new recipes 1 per district</a:t>
                      </a:r>
                      <a:endParaRPr lang="en-US" sz="200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3.00</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6"/>
                  </a:ext>
                </a:extLst>
              </a:tr>
              <a:tr h="530416">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7</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Fabricators </a:t>
                      </a:r>
                      <a:r>
                        <a:rPr lang="en-US" sz="2000" dirty="0" smtClean="0">
                          <a:effectLst/>
                          <a:latin typeface="Times New Roman" pitchFamily="18" charset="0"/>
                          <a:cs typeface="Times New Roman" pitchFamily="18" charset="0"/>
                        </a:rPr>
                        <a:t>trainings</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0.60</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7"/>
                  </a:ext>
                </a:extLst>
              </a:tr>
              <a:tr h="379235">
                <a:tc>
                  <a:txBody>
                    <a:bodyPr/>
                    <a:lstStyle/>
                    <a:p>
                      <a:pPr marL="0" marR="0" algn="ctr">
                        <a:lnSpc>
                          <a:spcPct val="100000"/>
                        </a:lnSpc>
                        <a:spcBef>
                          <a:spcPts val="0"/>
                        </a:spcBef>
                        <a:spcAft>
                          <a:spcPts val="0"/>
                        </a:spcAft>
                      </a:pPr>
                      <a:r>
                        <a:rPr lang="en-US" sz="2000" dirty="0">
                          <a:effectLst/>
                          <a:latin typeface="Times New Roman" pitchFamily="18" charset="0"/>
                          <a:cs typeface="Times New Roman" pitchFamily="18" charset="0"/>
                        </a:rPr>
                        <a:t>8</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 Technical support to PD ATMA for 36 </a:t>
                      </a:r>
                      <a:r>
                        <a:rPr lang="en-US" sz="2000" dirty="0" err="1" smtClean="0">
                          <a:effectLst/>
                          <a:latin typeface="Times New Roman" pitchFamily="18" charset="0"/>
                          <a:cs typeface="Times New Roman" pitchFamily="18" charset="0"/>
                        </a:rPr>
                        <a:t>mandals</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a:effectLst/>
                          <a:latin typeface="Times New Roman" pitchFamily="18" charset="0"/>
                          <a:cs typeface="Times New Roman" pitchFamily="18" charset="0"/>
                        </a:rPr>
                        <a:t>99.36</a:t>
                      </a:r>
                      <a:endParaRPr lang="en-US" sz="200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8"/>
                  </a:ext>
                </a:extLst>
              </a:tr>
              <a:tr h="379235">
                <a:tc>
                  <a:txBody>
                    <a:bodyPr/>
                    <a:lstStyle/>
                    <a:p>
                      <a:pPr marL="0" marR="0" algn="ctr">
                        <a:lnSpc>
                          <a:spcPct val="100000"/>
                        </a:lnSpc>
                        <a:spcBef>
                          <a:spcPts val="0"/>
                        </a:spcBef>
                        <a:spcAft>
                          <a:spcPts val="0"/>
                        </a:spcAft>
                      </a:pPr>
                      <a:r>
                        <a:rPr lang="en-US" sz="2000" dirty="0" smtClean="0">
                          <a:effectLst/>
                          <a:latin typeface="Times New Roman" pitchFamily="18" charset="0"/>
                          <a:ea typeface="Calibri"/>
                          <a:cs typeface="Times New Roman" pitchFamily="18" charset="0"/>
                        </a:rPr>
                        <a:t>9</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smtClean="0">
                          <a:effectLst/>
                          <a:latin typeface="Times New Roman" pitchFamily="18" charset="0"/>
                          <a:cs typeface="Times New Roman" pitchFamily="18" charset="0"/>
                        </a:rPr>
                        <a:t>Technical Support , Finance Management</a:t>
                      </a:r>
                      <a:r>
                        <a:rPr lang="en-US" sz="2000" baseline="0" dirty="0" smtClean="0">
                          <a:effectLst/>
                          <a:latin typeface="Times New Roman" pitchFamily="18" charset="0"/>
                          <a:cs typeface="Times New Roman" pitchFamily="18" charset="0"/>
                        </a:rPr>
                        <a:t> at State Level</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69.941</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09"/>
                  </a:ext>
                </a:extLst>
              </a:tr>
              <a:tr h="379235">
                <a:tc>
                  <a:txBody>
                    <a:bodyPr/>
                    <a:lstStyle/>
                    <a:p>
                      <a:pPr marL="0" marR="0" algn="ctr">
                        <a:lnSpc>
                          <a:spcPct val="100000"/>
                        </a:lnSpc>
                        <a:spcBef>
                          <a:spcPts val="0"/>
                        </a:spcBef>
                        <a:spcAft>
                          <a:spcPts val="0"/>
                        </a:spcAft>
                      </a:pPr>
                      <a:r>
                        <a:rPr lang="en-US" sz="2000" dirty="0" smtClean="0">
                          <a:effectLst/>
                          <a:latin typeface="Times New Roman" pitchFamily="18" charset="0"/>
                          <a:ea typeface="Calibri"/>
                          <a:cs typeface="Times New Roman" pitchFamily="18" charset="0"/>
                        </a:rPr>
                        <a:t>10</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State level events( </a:t>
                      </a:r>
                      <a:r>
                        <a:rPr lang="en-US" sz="2000" dirty="0" err="1">
                          <a:effectLst/>
                          <a:latin typeface="Times New Roman" pitchFamily="18" charset="0"/>
                          <a:cs typeface="Times New Roman" pitchFamily="18" charset="0"/>
                        </a:rPr>
                        <a:t>ToTs</a:t>
                      </a:r>
                      <a:r>
                        <a:rPr lang="en-US" sz="2000" dirty="0">
                          <a:effectLst/>
                          <a:latin typeface="Times New Roman" pitchFamily="18" charset="0"/>
                          <a:cs typeface="Times New Roman" pitchFamily="18" charset="0"/>
                        </a:rPr>
                        <a:t>, workshops etc. on need basis)</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dirty="0" smtClean="0">
                          <a:effectLst/>
                          <a:latin typeface="Times New Roman" pitchFamily="18" charset="0"/>
                          <a:cs typeface="Times New Roman" pitchFamily="18" charset="0"/>
                        </a:rPr>
                        <a:t>3.00</a:t>
                      </a:r>
                      <a:endParaRPr lang="en-US" sz="2000" dirty="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15"/>
                  </a:ext>
                </a:extLst>
              </a:tr>
              <a:tr h="379235">
                <a:tc>
                  <a:txBody>
                    <a:bodyPr/>
                    <a:lstStyle/>
                    <a:p>
                      <a:pPr marL="0" marR="0" algn="ctr">
                        <a:lnSpc>
                          <a:spcPct val="100000"/>
                        </a:lnSpc>
                        <a:spcBef>
                          <a:spcPts val="0"/>
                        </a:spcBef>
                        <a:spcAft>
                          <a:spcPts val="0"/>
                        </a:spcAft>
                      </a:pPr>
                      <a:r>
                        <a:rPr lang="en-US" sz="2000" dirty="0" smtClean="0">
                          <a:effectLst/>
                          <a:latin typeface="Times New Roman" pitchFamily="18" charset="0"/>
                          <a:ea typeface="Calibri"/>
                          <a:cs typeface="Times New Roman" pitchFamily="18" charset="0"/>
                        </a:rPr>
                        <a:t>16</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dirty="0">
                          <a:effectLst/>
                          <a:latin typeface="Times New Roman" pitchFamily="18" charset="0"/>
                          <a:cs typeface="Times New Roman" pitchFamily="18" charset="0"/>
                        </a:rPr>
                        <a:t>Documentation, evaluation reporting</a:t>
                      </a:r>
                      <a:endParaRPr lang="en-US" sz="2000" dirty="0">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a:effectLst/>
                          <a:latin typeface="Times New Roman" pitchFamily="18" charset="0"/>
                          <a:cs typeface="Times New Roman" pitchFamily="18" charset="0"/>
                        </a:rPr>
                        <a:t>2.8584</a:t>
                      </a:r>
                      <a:endParaRPr lang="en-US" sz="2000">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16"/>
                  </a:ext>
                </a:extLst>
              </a:tr>
              <a:tr h="379235">
                <a:tc>
                  <a:txBody>
                    <a:bodyPr/>
                    <a:lstStyle/>
                    <a:p>
                      <a:pPr marL="0" marR="0" algn="ctr">
                        <a:lnSpc>
                          <a:spcPct val="100000"/>
                        </a:lnSpc>
                        <a:spcBef>
                          <a:spcPts val="0"/>
                        </a:spcBef>
                        <a:spcAft>
                          <a:spcPts val="0"/>
                        </a:spcAft>
                      </a:pPr>
                      <a:r>
                        <a:rPr lang="en-US" sz="2000" b="1" dirty="0">
                          <a:solidFill>
                            <a:srgbClr val="0000FF"/>
                          </a:solidFill>
                          <a:effectLst/>
                          <a:latin typeface="Times New Roman" pitchFamily="18" charset="0"/>
                          <a:cs typeface="Times New Roman" pitchFamily="18" charset="0"/>
                        </a:rPr>
                        <a:t> </a:t>
                      </a:r>
                      <a:endParaRPr lang="en-US" sz="2000" b="1" dirty="0">
                        <a:solidFill>
                          <a:srgbClr val="0000FF"/>
                        </a:solidFill>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b="1" dirty="0" smtClean="0">
                          <a:solidFill>
                            <a:srgbClr val="0000FF"/>
                          </a:solidFill>
                          <a:effectLst/>
                          <a:latin typeface="Times New Roman" pitchFamily="18" charset="0"/>
                          <a:ea typeface="Calibri"/>
                          <a:cs typeface="Times New Roman" pitchFamily="18" charset="0"/>
                        </a:rPr>
                        <a:t>Sub-Total</a:t>
                      </a:r>
                      <a:endParaRPr lang="en-US" sz="2000" b="1" dirty="0">
                        <a:solidFill>
                          <a:srgbClr val="0000FF"/>
                        </a:solidFill>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b="1" dirty="0">
                          <a:solidFill>
                            <a:srgbClr val="0000FF"/>
                          </a:solidFill>
                          <a:effectLst/>
                          <a:latin typeface="Times New Roman" pitchFamily="18" charset="0"/>
                          <a:cs typeface="Times New Roman" pitchFamily="18" charset="0"/>
                        </a:rPr>
                        <a:t>411.68</a:t>
                      </a:r>
                      <a:endParaRPr lang="en-US" sz="2000" b="1" dirty="0">
                        <a:solidFill>
                          <a:srgbClr val="0000FF"/>
                        </a:solidFill>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10017"/>
                  </a:ext>
                </a:extLst>
              </a:tr>
              <a:tr h="379235">
                <a:tc>
                  <a:txBody>
                    <a:bodyPr/>
                    <a:lstStyle/>
                    <a:p>
                      <a:pPr marL="0" marR="0" algn="ctr">
                        <a:lnSpc>
                          <a:spcPct val="100000"/>
                        </a:lnSpc>
                        <a:spcBef>
                          <a:spcPts val="0"/>
                        </a:spcBef>
                        <a:spcAft>
                          <a:spcPts val="0"/>
                        </a:spcAft>
                      </a:pPr>
                      <a:endParaRPr lang="en-US" sz="2000" b="1" dirty="0">
                        <a:solidFill>
                          <a:srgbClr val="0000FF"/>
                        </a:solidFill>
                        <a:effectLst/>
                        <a:latin typeface="Times New Roman" pitchFamily="18" charset="0"/>
                        <a:ea typeface="Calibri"/>
                        <a:cs typeface="Times New Roman" pitchFamily="18" charset="0"/>
                      </a:endParaRPr>
                    </a:p>
                  </a:txBody>
                  <a:tcPr marL="33591" marR="33591" marT="0" marB="0" anchor="ctr"/>
                </a:tc>
                <a:tc>
                  <a:txBody>
                    <a:bodyPr/>
                    <a:lstStyle/>
                    <a:p>
                      <a:pPr marL="0" marR="0">
                        <a:lnSpc>
                          <a:spcPct val="100000"/>
                        </a:lnSpc>
                        <a:spcBef>
                          <a:spcPts val="0"/>
                        </a:spcBef>
                        <a:spcAft>
                          <a:spcPts val="0"/>
                        </a:spcAft>
                      </a:pPr>
                      <a:r>
                        <a:rPr lang="en-US" sz="2000" b="1" dirty="0" smtClean="0">
                          <a:solidFill>
                            <a:srgbClr val="0000FF"/>
                          </a:solidFill>
                          <a:effectLst/>
                          <a:latin typeface="Times New Roman" pitchFamily="18" charset="0"/>
                          <a:ea typeface="Calibri"/>
                          <a:cs typeface="Times New Roman" pitchFamily="18" charset="0"/>
                        </a:rPr>
                        <a:t>Grand Total</a:t>
                      </a:r>
                      <a:endParaRPr lang="en-US" sz="2000" b="1" dirty="0">
                        <a:solidFill>
                          <a:srgbClr val="0000FF"/>
                        </a:solidFill>
                        <a:effectLst/>
                        <a:latin typeface="Times New Roman" pitchFamily="18" charset="0"/>
                        <a:ea typeface="Calibri"/>
                        <a:cs typeface="Times New Roman" pitchFamily="18" charset="0"/>
                      </a:endParaRPr>
                    </a:p>
                  </a:txBody>
                  <a:tcPr marL="33591" marR="33591" marT="0" marB="0" anchor="ctr"/>
                </a:tc>
                <a:tc>
                  <a:txBody>
                    <a:bodyPr/>
                    <a:lstStyle/>
                    <a:p>
                      <a:pPr marL="0" marR="0" algn="ctr">
                        <a:lnSpc>
                          <a:spcPct val="100000"/>
                        </a:lnSpc>
                        <a:spcBef>
                          <a:spcPts val="0"/>
                        </a:spcBef>
                        <a:spcAft>
                          <a:spcPts val="0"/>
                        </a:spcAft>
                      </a:pPr>
                      <a:r>
                        <a:rPr lang="en-US" sz="2000" b="1" dirty="0" smtClean="0">
                          <a:solidFill>
                            <a:srgbClr val="0000FF"/>
                          </a:solidFill>
                          <a:effectLst/>
                          <a:latin typeface="Times New Roman" pitchFamily="18" charset="0"/>
                          <a:ea typeface="Calibri"/>
                          <a:cs typeface="Times New Roman" pitchFamily="18" charset="0"/>
                        </a:rPr>
                        <a:t>1062.82</a:t>
                      </a:r>
                      <a:endParaRPr lang="en-US" sz="2000" b="1" dirty="0">
                        <a:solidFill>
                          <a:srgbClr val="0000FF"/>
                        </a:solidFill>
                        <a:effectLst/>
                        <a:latin typeface="Times New Roman" pitchFamily="18" charset="0"/>
                        <a:ea typeface="Calibri"/>
                        <a:cs typeface="Times New Roman" pitchFamily="18" charset="0"/>
                      </a:endParaRPr>
                    </a:p>
                  </a:txBody>
                  <a:tcPr marL="33591" marR="33591" marT="0" marB="0" anchor="ctr"/>
                </a:tc>
                <a:extLst>
                  <a:ext uri="{0D108BD9-81ED-4DB2-BD59-A6C34878D82A}">
                    <a16:rowId xmlns:a16="http://schemas.microsoft.com/office/drawing/2014/main" xmlns="" val="2805208325"/>
                  </a:ext>
                </a:extLst>
              </a:tr>
            </a:tbl>
          </a:graphicData>
        </a:graphic>
      </p:graphicFrame>
      <p:sp>
        <p:nvSpPr>
          <p:cNvPr id="3" name="Title 1"/>
          <p:cNvSpPr>
            <a:spLocks noGrp="1"/>
          </p:cNvSpPr>
          <p:nvPr>
            <p:ph type="title"/>
          </p:nvPr>
        </p:nvSpPr>
        <p:spPr>
          <a:xfrm>
            <a:off x="88900" y="0"/>
            <a:ext cx="12014200" cy="471488"/>
          </a:xfrm>
        </p:spPr>
        <p:txBody>
          <a:bodyPr rtlCol="0">
            <a:normAutofit fontScale="90000"/>
          </a:bodyPr>
          <a:lstStyle/>
          <a:p>
            <a:pPr algn="ctr" eaLnBrk="1" fontAlgn="auto" hangingPunct="1">
              <a:lnSpc>
                <a:spcPct val="100000"/>
              </a:lnSpc>
              <a:spcAft>
                <a:spcPts val="0"/>
              </a:spcAft>
              <a:defRPr/>
            </a:pPr>
            <a:r>
              <a:rPr lang="en-US" altLang="en-US" sz="3200" b="1" dirty="0" smtClean="0">
                <a:latin typeface="Times New Roman" panose="02020603050405020304" pitchFamily="18" charset="0"/>
                <a:cs typeface="Times New Roman" panose="02020603050405020304" pitchFamily="18" charset="0"/>
              </a:rPr>
              <a:t>Interventions Proposed under RKVY</a:t>
            </a:r>
            <a:endParaRPr lang="en-US" altLang="en-US" sz="3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2384</TotalTime>
  <Words>1036</Words>
  <Application>Microsoft Office PowerPoint</Application>
  <PresentationFormat>Custom</PresentationFormat>
  <Paragraphs>336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 Light</vt:lpstr>
      <vt:lpstr>Calibri</vt:lpstr>
      <vt:lpstr>Times New Roman</vt:lpstr>
      <vt:lpstr>Wingdings</vt:lpstr>
      <vt:lpstr>Office Theme</vt:lpstr>
      <vt:lpstr>National Level Workshops on Nutricereals (Millets)</vt:lpstr>
      <vt:lpstr>Introduction</vt:lpstr>
      <vt:lpstr>Slide 3</vt:lpstr>
      <vt:lpstr>Area, Yield &amp; Production of Millets</vt:lpstr>
      <vt:lpstr>Implementing Districts (13)  in Telangana under Nutri Cereals (60:40)</vt:lpstr>
      <vt:lpstr>Progress Report –NUTRI CEREALS</vt:lpstr>
      <vt:lpstr>Slide 7</vt:lpstr>
      <vt:lpstr>Interventions Proposed under NFSM</vt:lpstr>
      <vt:lpstr>Interventions Proposed under RKVY</vt:lpstr>
      <vt:lpstr>Slide 10</vt:lpstr>
      <vt:lpstr>Slide 11</vt:lpstr>
      <vt:lpstr>Slide 12</vt:lpstr>
      <vt:lpstr>Slide 13</vt:lpstr>
      <vt:lpstr>Slide 14</vt:lpstr>
      <vt:lpstr>Slide 15</vt:lpstr>
      <vt:lpstr>Slide 16</vt:lpstr>
      <vt:lpstr>Slide 17</vt:lpstr>
      <vt:lpstr>Slide 18</vt:lpstr>
      <vt:lpstr>Slide 19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sandesh an</dc:creator>
  <cp:lastModifiedBy>SUN</cp:lastModifiedBy>
  <cp:revision>217</cp:revision>
  <cp:lastPrinted>2018-09-26T12:11:21Z</cp:lastPrinted>
  <dcterms:created xsi:type="dcterms:W3CDTF">2013-11-11T06:29:29Z</dcterms:created>
  <dcterms:modified xsi:type="dcterms:W3CDTF">2018-10-01T05:34:52Z</dcterms:modified>
</cp:coreProperties>
</file>