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66" r:id="rId4"/>
    <p:sldId id="293" r:id="rId5"/>
    <p:sldId id="296" r:id="rId6"/>
    <p:sldId id="294" r:id="rId7"/>
    <p:sldId id="295" r:id="rId8"/>
    <p:sldId id="304" r:id="rId9"/>
    <p:sldId id="305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3" r:id="rId22"/>
    <p:sldId id="320" r:id="rId23"/>
    <p:sldId id="321" r:id="rId24"/>
    <p:sldId id="322" r:id="rId25"/>
  </p:sldIdLst>
  <p:sldSz cx="9144000" cy="5715000" type="screen16x1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195"/>
    <a:srgbClr val="FF6600"/>
    <a:srgbClr val="04D0EC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20" y="-25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GPA\Desktop\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jay%20kumar\Desktop\State-wise%204th%20Adv%20Est%202017-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jay%20kumar\Desktop\State-wise%204th%20Adv%20Est%202017-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jay%20kumar\Desktop\State-wise%204th%20Adv%20Est%202017-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jay%20kumar\Desktop\State-wise%204th%20Adv%20Est%202017-1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GPA\Desktop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hi-IN" sz="1800" b="1" i="0" u="none" strike="noStrike" baseline="0" dirty="0" smtClean="0"/>
              <a:t>ज्‍वार का क्षेत्र, उत्‍पादन और उपज</a:t>
            </a:r>
            <a:r>
              <a:rPr lang="en-US" sz="1800" b="1" i="0" u="none" strike="noStrike" baseline="0" dirty="0" smtClean="0"/>
              <a:t> </a:t>
            </a:r>
            <a:endParaRPr lang="hi-IN" sz="1800" b="1" i="0" u="none" strike="noStrike" baseline="0" dirty="0" smtClean="0"/>
          </a:p>
          <a:p>
            <a:pPr>
              <a:defRPr lang="en-US"/>
            </a:pPr>
            <a:r>
              <a:rPr lang="hi-IN" sz="1800" b="1" i="0" u="none" strike="noStrike" baseline="0" dirty="0" smtClean="0"/>
              <a:t>(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क्षेत्र</a:t>
            </a:r>
            <a: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मि.है.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उत्‍पादन</a:t>
            </a:r>
            <a:r>
              <a:rPr lang="en-US" sz="1800" b="1" i="0" u="none" strike="noStrike" baseline="0" dirty="0" smtClean="0">
                <a:solidFill>
                  <a:srgbClr val="00B05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मि.टन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/>
              <a:t> 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उपज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क्‍विं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/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है.</a:t>
            </a:r>
            <a:r>
              <a:rPr lang="en-US" sz="1800" b="1" i="0" u="none" strike="noStrike" baseline="0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0.25769392687300224"/>
          <c:y val="3.7735849056603897E-2"/>
        </c:manualLayout>
      </c:layout>
    </c:title>
    <c:view3D>
      <c:rAngAx val="1"/>
    </c:view3D>
    <c:floor>
      <c:spPr>
        <a:solidFill>
          <a:srgbClr val="00B0F0"/>
        </a:solidFill>
        <a:ln>
          <a:solidFill>
            <a:srgbClr val="00B0F0"/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Sheet18!$E$4</c:f>
              <c:strCache>
                <c:ptCount val="1"/>
                <c:pt idx="0">
                  <c:v>Area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3003300330033173E-3"/>
                  <c:y val="-3.4591194968553486E-2"/>
                </c:manualLayout>
              </c:layout>
              <c:showVal val="1"/>
            </c:dLbl>
            <c:dLbl>
              <c:idx val="1"/>
              <c:layout>
                <c:manualLayout>
                  <c:x val="-6.6006600660066276E-3"/>
                  <c:y val="-2.2012578616352339E-2"/>
                </c:manualLayout>
              </c:layout>
              <c:showVal val="1"/>
            </c:dLbl>
            <c:dLbl>
              <c:idx val="2"/>
              <c:layout>
                <c:manualLayout>
                  <c:x val="-1.6501650165016645E-3"/>
                  <c:y val="-2.830188679245283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144654088050344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Sheet18!$D$5:$D$8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Sheet18!$E$5:$E$8</c:f>
              <c:numCache>
                <c:formatCode>0.00</c:formatCode>
                <c:ptCount val="4"/>
                <c:pt idx="0" formatCode="General">
                  <c:v>17.68</c:v>
                </c:pt>
                <c:pt idx="1">
                  <c:v>5.7933999999999992</c:v>
                </c:pt>
                <c:pt idx="2">
                  <c:v>5.6243999999999845</c:v>
                </c:pt>
                <c:pt idx="3">
                  <c:v>4.9646999999999997</c:v>
                </c:pt>
              </c:numCache>
            </c:numRef>
          </c:val>
        </c:ser>
        <c:ser>
          <c:idx val="1"/>
          <c:order val="1"/>
          <c:tx>
            <c:strRef>
              <c:f>Sheet18!$F$4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9.9009900990100156E-3"/>
                  <c:y val="-2.2012578616352339E-2"/>
                </c:manualLayout>
              </c:layout>
              <c:showVal val="1"/>
            </c:dLbl>
            <c:dLbl>
              <c:idx val="1"/>
              <c:layout>
                <c:manualLayout>
                  <c:x val="4.9504950495049514E-3"/>
                  <c:y val="-1.2578616352201196E-2"/>
                </c:manualLayout>
              </c:layout>
              <c:showVal val="1"/>
            </c:dLbl>
            <c:dLbl>
              <c:idx val="2"/>
              <c:layout>
                <c:manualLayout>
                  <c:x val="8.2508250825082726E-3"/>
                  <c:y val="-2.5157232704402635E-2"/>
                </c:manualLayout>
              </c:layout>
              <c:showVal val="1"/>
            </c:dLbl>
            <c:dLbl>
              <c:idx val="3"/>
              <c:layout>
                <c:manualLayout>
                  <c:x val="3.3003300330033173E-3"/>
                  <c:y val="-1.257861635220119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Sheet18!$D$5:$D$8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Sheet18!$F$5:$F$8</c:f>
              <c:numCache>
                <c:formatCode>0.00</c:formatCode>
                <c:ptCount val="4"/>
                <c:pt idx="0" formatCode="General">
                  <c:v>7.58</c:v>
                </c:pt>
                <c:pt idx="1">
                  <c:v>5.5418000000000003</c:v>
                </c:pt>
                <c:pt idx="2">
                  <c:v>4.5678999999999945</c:v>
                </c:pt>
                <c:pt idx="3">
                  <c:v>4.9540999999999995</c:v>
                </c:pt>
              </c:numCache>
            </c:numRef>
          </c:val>
        </c:ser>
        <c:ser>
          <c:idx val="2"/>
          <c:order val="2"/>
          <c:tx>
            <c:strRef>
              <c:f>Sheet18!$G$4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1551155115511667E-2"/>
                  <c:y val="-1.5723270440251656E-2"/>
                </c:manualLayout>
              </c:layout>
              <c:showVal val="1"/>
            </c:dLbl>
            <c:dLbl>
              <c:idx val="1"/>
              <c:layout>
                <c:manualLayout>
                  <c:x val="6.6006600660066276E-3"/>
                  <c:y val="-3.4591194968553486E-2"/>
                </c:manualLayout>
              </c:layout>
              <c:showVal val="1"/>
            </c:dLbl>
            <c:dLbl>
              <c:idx val="2"/>
              <c:layout>
                <c:manualLayout>
                  <c:x val="9.9009900990100156E-3"/>
                  <c:y val="-2.2012578616352415E-2"/>
                </c:manualLayout>
              </c:layout>
              <c:showVal val="1"/>
            </c:dLbl>
            <c:dLbl>
              <c:idx val="3"/>
              <c:layout>
                <c:manualLayout>
                  <c:x val="4.9504950495049514E-3"/>
                  <c:y val="-1.886792452830190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Sheet18!$D$5:$D$8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Sheet18!$G$5:$G$8</c:f>
              <c:numCache>
                <c:formatCode>0.00</c:formatCode>
                <c:ptCount val="4"/>
                <c:pt idx="0" formatCode="General">
                  <c:v>4.29</c:v>
                </c:pt>
                <c:pt idx="1">
                  <c:v>9.56</c:v>
                </c:pt>
                <c:pt idx="2">
                  <c:v>8.120000000000001</c:v>
                </c:pt>
                <c:pt idx="3">
                  <c:v>9.98</c:v>
                </c:pt>
              </c:numCache>
            </c:numRef>
          </c:val>
        </c:ser>
        <c:dLbls>
          <c:showVal val="1"/>
        </c:dLbls>
        <c:shape val="cylinder"/>
        <c:axId val="97863552"/>
        <c:axId val="97865088"/>
        <c:axId val="0"/>
      </c:bar3DChart>
      <c:catAx>
        <c:axId val="978635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 b="1">
                <a:latin typeface="MS Reference Sans Serif" pitchFamily="34" charset="0"/>
              </a:defRPr>
            </a:pPr>
            <a:endParaRPr lang="en-US"/>
          </a:p>
        </c:txPr>
        <c:crossAx val="97865088"/>
        <c:crosses val="autoZero"/>
        <c:auto val="1"/>
        <c:lblAlgn val="ctr"/>
        <c:lblOffset val="100"/>
      </c:catAx>
      <c:valAx>
        <c:axId val="97865088"/>
        <c:scaling>
          <c:orientation val="minMax"/>
        </c:scaling>
        <c:delete val="1"/>
        <c:axPos val="l"/>
        <c:numFmt formatCode="General" sourceLinked="1"/>
        <c:tickLblPos val="nextTo"/>
        <c:crossAx val="978635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hi-IN" sz="1800" b="1" i="0" u="none" strike="noStrike" baseline="0" dirty="0" smtClean="0"/>
              <a:t>बाजरा का क्षेत्र, उत्‍पादन और उपज</a:t>
            </a:r>
          </a:p>
          <a:p>
            <a:pPr>
              <a:defRPr lang="en-US"/>
            </a:pPr>
            <a:r>
              <a:rPr lang="en-US" sz="1800" b="1" i="0" u="none" strike="noStrike" baseline="0" dirty="0" smtClean="0"/>
              <a:t> (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क्षेत्र</a:t>
            </a:r>
            <a: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मि.है</a:t>
            </a:r>
            <a:r>
              <a:rPr lang="hi-IN" sz="1800" b="1" i="0" u="none" strike="noStrike" baseline="0" dirty="0" smtClean="0"/>
              <a:t>.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उत्‍पादन</a:t>
            </a:r>
            <a:r>
              <a:rPr lang="en-US" sz="1800" b="1" i="0" u="none" strike="noStrike" baseline="0" dirty="0" smtClean="0">
                <a:solidFill>
                  <a:srgbClr val="00B05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मि.टन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/>
              <a:t> 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उपज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क्‍विं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/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है.</a:t>
            </a:r>
            <a:r>
              <a:rPr lang="en-US" baseline="0" dirty="0" smtClean="0"/>
              <a:t>)</a:t>
            </a:r>
            <a:endParaRPr lang="en-US" dirty="0"/>
          </a:p>
        </c:rich>
      </c:tx>
    </c:title>
    <c:view3D>
      <c:rAngAx val="1"/>
    </c:view3D>
    <c:floor>
      <c:spPr>
        <a:solidFill>
          <a:srgbClr val="00B0F0"/>
        </a:solidFill>
        <a:ln>
          <a:solidFill>
            <a:srgbClr val="0070C0"/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Sheet18!$E$14</c:f>
              <c:strCache>
                <c:ptCount val="1"/>
                <c:pt idx="0">
                  <c:v>Area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Sheet18!$D$15:$D$18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Sheet18!$E$15:$E$18</c:f>
              <c:numCache>
                <c:formatCode>0.00</c:formatCode>
                <c:ptCount val="4"/>
                <c:pt idx="0" formatCode="General">
                  <c:v>11.97</c:v>
                </c:pt>
                <c:pt idx="1">
                  <c:v>7.8106999999999998</c:v>
                </c:pt>
                <c:pt idx="2">
                  <c:v>7.4584999999999999</c:v>
                </c:pt>
                <c:pt idx="3">
                  <c:v>7.3826000000000001</c:v>
                </c:pt>
              </c:numCache>
            </c:numRef>
          </c:val>
        </c:ser>
        <c:ser>
          <c:idx val="1"/>
          <c:order val="1"/>
          <c:tx>
            <c:strRef>
              <c:f>Sheet18!$F$14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2461059190031223E-2"/>
                  <c:y val="-2.4691358024691412E-2"/>
                </c:manualLayout>
              </c:layout>
              <c:showVal val="1"/>
            </c:dLbl>
            <c:dLbl>
              <c:idx val="1"/>
              <c:layout>
                <c:manualLayout>
                  <c:x val="-3.1152647975078076E-3"/>
                  <c:y val="-3.3950617283950615E-2"/>
                </c:manualLayout>
              </c:layout>
              <c:showVal val="1"/>
            </c:dLbl>
            <c:dLbl>
              <c:idx val="2"/>
              <c:layout>
                <c:manualLayout>
                  <c:x val="4.6728971962617114E-3"/>
                  <c:y val="-3.3950617283950615E-2"/>
                </c:manualLayout>
              </c:layout>
              <c:showVal val="1"/>
            </c:dLbl>
            <c:dLbl>
              <c:idx val="3"/>
              <c:layout>
                <c:manualLayout>
                  <c:x val="-1.557632398753894E-3"/>
                  <c:y val="-2.160493827160511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Sheet18!$D$15:$D$18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Sheet18!$F$15:$F$18</c:f>
              <c:numCache>
                <c:formatCode>0.00</c:formatCode>
                <c:ptCount val="4"/>
                <c:pt idx="0" formatCode="General">
                  <c:v>3.75</c:v>
                </c:pt>
                <c:pt idx="1">
                  <c:v>9.2501000000000015</c:v>
                </c:pt>
                <c:pt idx="2">
                  <c:v>9.7299000000000024</c:v>
                </c:pt>
                <c:pt idx="3">
                  <c:v>9.1307000000000009</c:v>
                </c:pt>
              </c:numCache>
            </c:numRef>
          </c:val>
        </c:ser>
        <c:ser>
          <c:idx val="2"/>
          <c:order val="2"/>
          <c:tx>
            <c:strRef>
              <c:f>Sheet18!$G$14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0903426791277352E-2"/>
                  <c:y val="-1.5432098765432178E-2"/>
                </c:manualLayout>
              </c:layout>
              <c:showVal val="1"/>
            </c:dLbl>
            <c:dLbl>
              <c:idx val="1"/>
              <c:layout>
                <c:manualLayout>
                  <c:x val="9.3457943925234661E-3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160493827160509E-2"/>
                </c:manualLayout>
              </c:layout>
              <c:showVal val="1"/>
            </c:dLbl>
            <c:dLbl>
              <c:idx val="3"/>
              <c:layout>
                <c:manualLayout>
                  <c:x val="1.0903426791277352E-2"/>
                  <c:y val="-3.395061728395061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Sheet18!$D$15:$D$18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Sheet18!$G$15:$G$18</c:f>
              <c:numCache>
                <c:formatCode>0.00</c:formatCode>
                <c:ptCount val="4"/>
                <c:pt idx="0" formatCode="General">
                  <c:v>3.14</c:v>
                </c:pt>
                <c:pt idx="1">
                  <c:v>11.84</c:v>
                </c:pt>
                <c:pt idx="2">
                  <c:v>13.05</c:v>
                </c:pt>
                <c:pt idx="3">
                  <c:v>12.370000000000006</c:v>
                </c:pt>
              </c:numCache>
            </c:numRef>
          </c:val>
        </c:ser>
        <c:dLbls>
          <c:showVal val="1"/>
        </c:dLbls>
        <c:shape val="cylinder"/>
        <c:axId val="98095104"/>
        <c:axId val="98096640"/>
        <c:axId val="0"/>
      </c:bar3DChart>
      <c:catAx>
        <c:axId val="98095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600" b="1"/>
            </a:pPr>
            <a:endParaRPr lang="en-US"/>
          </a:p>
        </c:txPr>
        <c:crossAx val="98096640"/>
        <c:crosses val="autoZero"/>
        <c:auto val="1"/>
        <c:lblAlgn val="ctr"/>
        <c:lblOffset val="100"/>
      </c:catAx>
      <c:valAx>
        <c:axId val="980966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8095104"/>
        <c:crosses val="autoZero"/>
        <c:crossBetween val="between"/>
      </c:valAx>
    </c:plotArea>
    <c:legend>
      <c:legendPos val="t"/>
      <c:txPr>
        <a:bodyPr/>
        <a:lstStyle/>
        <a:p>
          <a:pPr>
            <a:defRPr lang="en-US" sz="1600" b="1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IN"/>
            </a:pPr>
            <a:r>
              <a:rPr lang="hi-IN" sz="1800" b="1" i="0" u="none" strike="noStrike" baseline="0" dirty="0" smtClean="0"/>
              <a:t>कुल पोषक अनाजों का क्षेत्र, उत्‍पादन और उपज</a:t>
            </a:r>
            <a:r>
              <a:rPr lang="en-US" sz="1800" b="1" i="0" u="none" strike="noStrike" baseline="0" dirty="0" smtClean="0"/>
              <a:t> </a:t>
            </a:r>
            <a:endParaRPr lang="hi-IN" sz="1800" b="1" i="0" u="none" strike="noStrike" baseline="0" dirty="0" smtClean="0"/>
          </a:p>
          <a:p>
            <a:pPr>
              <a:defRPr lang="en-IN"/>
            </a:pPr>
            <a:r>
              <a:rPr lang="en-US" sz="1800" b="1" i="0" u="none" strike="noStrike" baseline="0" dirty="0" smtClean="0"/>
              <a:t>(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क्षेत्र</a:t>
            </a:r>
            <a: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r>
              <a:rPr lang="hi-IN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मि.है</a:t>
            </a:r>
            <a:r>
              <a:rPr lang="hi-IN" sz="1800" b="1" i="0" u="none" strike="noStrike" baseline="0" dirty="0" smtClean="0"/>
              <a:t>.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उत्‍पादन</a:t>
            </a:r>
            <a:r>
              <a:rPr lang="en-US" sz="1800" b="1" i="0" u="none" strike="noStrike" baseline="0" dirty="0" smtClean="0">
                <a:solidFill>
                  <a:srgbClr val="00B05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00B050"/>
                </a:solidFill>
              </a:rPr>
              <a:t>मि.टन</a:t>
            </a:r>
            <a:r>
              <a:rPr lang="en-US" sz="1800" b="1" i="0" u="none" strike="noStrike" baseline="0" dirty="0" smtClean="0"/>
              <a:t>, </a:t>
            </a:r>
            <a:r>
              <a:rPr lang="hi-IN" sz="1800" b="1" i="0" u="none" strike="noStrike" baseline="0" dirty="0" smtClean="0"/>
              <a:t> 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उपज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=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क्‍विं</a:t>
            </a:r>
            <a:r>
              <a:rPr lang="en-US" sz="1800" b="1" i="0" u="none" strike="noStrike" baseline="0" dirty="0" smtClean="0">
                <a:solidFill>
                  <a:srgbClr val="FF0000"/>
                </a:solidFill>
              </a:rPr>
              <a:t>/</a:t>
            </a:r>
            <a:r>
              <a:rPr lang="hi-IN" sz="1800" b="1" i="0" u="none" strike="noStrike" baseline="0" dirty="0" smtClean="0">
                <a:solidFill>
                  <a:srgbClr val="FF0000"/>
                </a:solidFill>
              </a:rPr>
              <a:t>है</a:t>
            </a:r>
            <a:r>
              <a:rPr lang="hi-IN" sz="1800" b="1" i="0" u="none" strike="noStrike" baseline="0" dirty="0" smtClean="0"/>
              <a:t>.</a:t>
            </a:r>
            <a:r>
              <a:rPr lang="en-US" sz="1800" b="1" i="0" baseline="0" dirty="0" smtClean="0"/>
              <a:t>)</a:t>
            </a:r>
            <a:endParaRPr lang="en-US" sz="1800" b="1" i="0" baseline="0" dirty="0"/>
          </a:p>
        </c:rich>
      </c:tx>
    </c:title>
    <c:view3D>
      <c:rAngAx val="1"/>
    </c:view3D>
    <c:floor>
      <c:spPr>
        <a:solidFill>
          <a:schemeClr val="accent6">
            <a:lumMod val="20000"/>
            <a:lumOff val="80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Sheet5!$P$18</c:f>
              <c:strCache>
                <c:ptCount val="1"/>
                <c:pt idx="0">
                  <c:v>Area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2.1604938271605062E-2"/>
                </c:manualLayout>
              </c:layout>
              <c:showVal val="1"/>
            </c:dLbl>
            <c:dLbl>
              <c:idx val="1"/>
              <c:layout>
                <c:manualLayout>
                  <c:x val="-3.0581039755351682E-3"/>
                  <c:y val="-3.0864197530864296E-2"/>
                </c:manualLayout>
              </c:layout>
              <c:showVal val="1"/>
            </c:dLbl>
            <c:dLbl>
              <c:idx val="2"/>
              <c:layout>
                <c:manualLayout>
                  <c:x val="-6.1162079510703434E-3"/>
                  <c:y val="-2.469135802469141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543209876543216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Sheet5!$O$19:$O$22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Sheet5!$P$19:$P$22</c:f>
              <c:numCache>
                <c:formatCode>0.00</c:formatCode>
                <c:ptCount val="4"/>
                <c:pt idx="0">
                  <c:v>39.54</c:v>
                </c:pt>
                <c:pt idx="1">
                  <c:v>15.48</c:v>
                </c:pt>
                <c:pt idx="2">
                  <c:v>14.718099999999998</c:v>
                </c:pt>
                <c:pt idx="3">
                  <c:v>14.0715</c:v>
                </c:pt>
              </c:numCache>
            </c:numRef>
          </c:val>
        </c:ser>
        <c:ser>
          <c:idx val="1"/>
          <c:order val="1"/>
          <c:tx>
            <c:strRef>
              <c:f>Sheet5!$Q$18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290519877675841E-2"/>
                  <c:y val="-3.3950617283950615E-2"/>
                </c:manualLayout>
              </c:layout>
              <c:showVal val="1"/>
            </c:dLbl>
            <c:dLbl>
              <c:idx val="1"/>
              <c:layout>
                <c:manualLayout>
                  <c:x val="1.2232415902140656E-2"/>
                  <c:y val="-2.4691358024691412E-2"/>
                </c:manualLayout>
              </c:layout>
              <c:showVal val="1"/>
            </c:dLbl>
            <c:dLbl>
              <c:idx val="2"/>
              <c:layout>
                <c:manualLayout>
                  <c:x val="9.1743119266055051E-3"/>
                  <c:y val="-2.1604938271605086E-2"/>
                </c:manualLayout>
              </c:layout>
              <c:showVal val="1"/>
            </c:dLbl>
            <c:dLbl>
              <c:idx val="3"/>
              <c:layout>
                <c:manualLayout>
                  <c:x val="6.1162079510703434E-3"/>
                  <c:y val="-3.395061728395061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Sheet5!$O$19:$O$22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Sheet5!$Q$19:$Q$22</c:f>
              <c:numCache>
                <c:formatCode>0.00</c:formatCode>
                <c:ptCount val="4"/>
                <c:pt idx="0">
                  <c:v>16.600000000000001</c:v>
                </c:pt>
                <c:pt idx="1">
                  <c:v>17.20469999999991</c:v>
                </c:pt>
                <c:pt idx="2">
                  <c:v>16.1248000000001</c:v>
                </c:pt>
                <c:pt idx="3">
                  <c:v>16.498399999999869</c:v>
                </c:pt>
              </c:numCache>
            </c:numRef>
          </c:val>
        </c:ser>
        <c:ser>
          <c:idx val="2"/>
          <c:order val="2"/>
          <c:tx>
            <c:strRef>
              <c:f>Sheet5!$R$18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6819571865443503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1.9877675840978683E-2"/>
                  <c:y val="-2.4691358024691412E-2"/>
                </c:manualLayout>
              </c:layout>
              <c:showVal val="1"/>
            </c:dLbl>
            <c:dLbl>
              <c:idx val="2"/>
              <c:layout>
                <c:manualLayout>
                  <c:x val="1.5290519877675841E-2"/>
                  <c:y val="-2.4691358024691412E-2"/>
                </c:manualLayout>
              </c:layout>
              <c:showVal val="1"/>
            </c:dLbl>
            <c:dLbl>
              <c:idx val="3"/>
              <c:layout>
                <c:manualLayout>
                  <c:x val="2.1406727828746242E-2"/>
                  <c:y val="-3.395061728395061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Sheet5!$O$19:$O$22</c:f>
              <c:strCache>
                <c:ptCount val="4"/>
                <c:pt idx="0">
                  <c:v>1965-66</c:v>
                </c:pt>
                <c:pt idx="1">
                  <c:v>2013-14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Sheet5!$R$19:$R$22</c:f>
              <c:numCache>
                <c:formatCode>0.00</c:formatCode>
                <c:ptCount val="4"/>
                <c:pt idx="0">
                  <c:v>4.1982802225594265</c:v>
                </c:pt>
                <c:pt idx="1">
                  <c:v>11.114000000000001</c:v>
                </c:pt>
                <c:pt idx="2">
                  <c:v>10.956000000000024</c:v>
                </c:pt>
                <c:pt idx="3">
                  <c:v>11.725</c:v>
                </c:pt>
              </c:numCache>
            </c:numRef>
          </c:val>
        </c:ser>
        <c:dLbls>
          <c:showVal val="1"/>
        </c:dLbls>
        <c:shape val="cylinder"/>
        <c:axId val="98482432"/>
        <c:axId val="98488320"/>
        <c:axId val="0"/>
      </c:bar3DChart>
      <c:catAx>
        <c:axId val="98482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N" sz="1400" b="1">
                <a:solidFill>
                  <a:srgbClr val="002060"/>
                </a:solidFill>
              </a:defRPr>
            </a:pPr>
            <a:endParaRPr lang="en-US"/>
          </a:p>
        </c:txPr>
        <c:crossAx val="98488320"/>
        <c:crosses val="autoZero"/>
        <c:auto val="1"/>
        <c:lblAlgn val="ctr"/>
        <c:lblOffset val="100"/>
      </c:catAx>
      <c:valAx>
        <c:axId val="98488320"/>
        <c:scaling>
          <c:orientation val="minMax"/>
        </c:scaling>
        <c:delete val="1"/>
        <c:axPos val="l"/>
        <c:numFmt formatCode="0.00" sourceLinked="1"/>
        <c:tickLblPos val="nextTo"/>
        <c:crossAx val="98482432"/>
        <c:crosses val="autoZero"/>
        <c:crossBetween val="between"/>
      </c:valAx>
    </c:plotArea>
    <c:legend>
      <c:legendPos val="t"/>
      <c:txPr>
        <a:bodyPr/>
        <a:lstStyle/>
        <a:p>
          <a:pPr>
            <a:defRPr lang="en-IN" sz="18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400">
                <a:solidFill>
                  <a:srgbClr val="FF0000"/>
                </a:solidFill>
              </a:defRPr>
            </a:pPr>
            <a:r>
              <a:rPr lang="hi-IN" sz="1400" dirty="0" smtClean="0">
                <a:solidFill>
                  <a:srgbClr val="FF0000"/>
                </a:solidFill>
              </a:rPr>
              <a:t>ज्‍वार के उत्‍पादन में प्रमुख राज्‍य </a:t>
            </a:r>
            <a:r>
              <a:rPr lang="en-US" sz="1400" dirty="0" smtClean="0">
                <a:solidFill>
                  <a:srgbClr val="FF0000"/>
                </a:solidFill>
              </a:rPr>
              <a:t>(%)</a:t>
            </a:r>
            <a:endParaRPr lang="en-US" sz="1400" dirty="0">
              <a:solidFill>
                <a:srgbClr val="FF0000"/>
              </a:solidFill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Sheet1!$F$7</c:f>
              <c:strCache>
                <c:ptCount val="1"/>
                <c:pt idx="0">
                  <c:v>Percent contribution in production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885941888843036"/>
                  <c:y val="7.7739501312336284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महाराष्‍ट्र</a:t>
                    </a:r>
                    <a:r>
                      <a:t>
36%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8.1891835888935005E-2"/>
                  <c:y val="-0.24884842519685207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कर्नाटक</a:t>
                    </a:r>
                    <a:r>
                      <a:t>
23%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5764147902564817E-2"/>
                  <c:y val="1.5745024059492605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मध्‍यप्रदेश </a:t>
                    </a:r>
                    <a:r>
                      <a:t>
12%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"/>
                  <c:y val="-7.0693350831146445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तमिलनाडु </a:t>
                    </a:r>
                    <a:r>
                      <a:rPr smtClean="0"/>
                      <a:t>9</a:t>
                    </a:r>
                    <a:r>
                      <a:t>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4841368513146384E-2"/>
                  <c:y val="-5.7456528871391535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आन्‍ध्र प्रदेश </a:t>
                    </a:r>
                    <a:r>
                      <a:rPr smtClean="0"/>
                      <a:t>6</a:t>
                    </a:r>
                    <a:r>
                      <a:t>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8.9356725146200078E-2"/>
                  <c:y val="-0.13891951006124359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राजस्‍थान </a:t>
                    </a:r>
                    <a:r>
                      <a:rPr smtClean="0"/>
                      <a:t>6</a:t>
                    </a:r>
                    <a:r>
                      <a:t>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7.3006833197574478E-2"/>
                  <c:y val="-8.4048283027121487E-2"/>
                </c:manualLayout>
              </c:layout>
              <c:tx>
                <c:rich>
                  <a:bodyPr/>
                  <a:lstStyle/>
                  <a:p>
                    <a:r>
                      <a:rPr lang="hi-IN" sz="1000" dirty="0" smtClean="0"/>
                      <a:t>उत्‍तर प्रदेश </a:t>
                    </a:r>
                    <a:r>
                      <a:rPr sz="1000" smtClean="0"/>
                      <a:t>4</a:t>
                    </a:r>
                    <a:r>
                      <a:rPr sz="1000"/>
                      <a:t>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0.13890805316002375"/>
                  <c:y val="3.3725876177242556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अन्‍य</a:t>
                    </a:r>
                    <a:r>
                      <a:t>
4%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Sheet1!$E$8:$E$15</c:f>
              <c:strCache>
                <c:ptCount val="8"/>
                <c:pt idx="0">
                  <c:v>Maharashtra</c:v>
                </c:pt>
                <c:pt idx="1">
                  <c:v>Karnataka</c:v>
                </c:pt>
                <c:pt idx="2">
                  <c:v>Madhya Pradesh</c:v>
                </c:pt>
                <c:pt idx="3">
                  <c:v>Tamilnadu</c:v>
                </c:pt>
                <c:pt idx="4">
                  <c:v>Andhra Pradesh</c:v>
                </c:pt>
                <c:pt idx="5">
                  <c:v>Rajasthan</c:v>
                </c:pt>
                <c:pt idx="6">
                  <c:v>Uttar Pradesh</c:v>
                </c:pt>
                <c:pt idx="7">
                  <c:v>Others</c:v>
                </c:pt>
              </c:strCache>
            </c:strRef>
          </c:cat>
          <c:val>
            <c:numRef>
              <c:f>Sheet1!$F$8:$F$15</c:f>
              <c:numCache>
                <c:formatCode>0</c:formatCode>
                <c:ptCount val="8"/>
                <c:pt idx="0">
                  <c:v>36.454673774938094</c:v>
                </c:pt>
                <c:pt idx="1">
                  <c:v>22.870927581033229</c:v>
                </c:pt>
                <c:pt idx="2">
                  <c:v>11.508019895103573</c:v>
                </c:pt>
                <c:pt idx="3">
                  <c:v>8.490951563359749</c:v>
                </c:pt>
                <c:pt idx="4">
                  <c:v>6.0757789624896832</c:v>
                </c:pt>
                <c:pt idx="5">
                  <c:v>6.072367644733383</c:v>
                </c:pt>
                <c:pt idx="6">
                  <c:v>4.3398421160640934</c:v>
                </c:pt>
                <c:pt idx="7">
                  <c:v>4.1864337435892374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100" b="1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 sz="1400">
                <a:solidFill>
                  <a:srgbClr val="C00000"/>
                </a:solidFill>
              </a:defRPr>
            </a:pPr>
            <a:r>
              <a:rPr lang="hi-IN" sz="1400" dirty="0" smtClean="0">
                <a:solidFill>
                  <a:srgbClr val="C00000"/>
                </a:solidFill>
              </a:rPr>
              <a:t>बाजरा के उत्‍पादन में प्रमुख राज्‍य</a:t>
            </a:r>
            <a:r>
              <a:rPr lang="en-US" sz="1400" dirty="0" smtClean="0">
                <a:solidFill>
                  <a:srgbClr val="C00000"/>
                </a:solidFill>
              </a:rPr>
              <a:t> (%)</a:t>
            </a:r>
            <a:endParaRPr lang="en-US" sz="14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8679586387908417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Sheet1!$F$23</c:f>
              <c:strCache>
                <c:ptCount val="1"/>
                <c:pt idx="0">
                  <c:v>Percent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hi-IN" smtClean="0"/>
                      <a:t>राजस्‍थान</a:t>
                    </a:r>
                    <a:r>
                      <a:t>
41%</a:t>
                    </a:r>
                  </a:p>
                </c:rich>
              </c:tx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hi-IN" smtClean="0"/>
                      <a:t>उत्‍तर प्रदेश</a:t>
                    </a:r>
                    <a:r>
                      <a:t>
20%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7.2445470178296913E-3"/>
                  <c:y val="4.5085461878241403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गुजरात</a:t>
                    </a:r>
                    <a:r>
                      <a:t>
10%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1.6954022988505781E-3"/>
                  <c:y val="-0.10135682734780101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मध्‍यप्रदेश </a:t>
                    </a:r>
                    <a:r>
                      <a:rPr smtClean="0"/>
                      <a:t>8</a:t>
                    </a:r>
                    <a: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4.1558285817721113E-2"/>
                  <c:y val="6.3721912809679314E-3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हरियाणा</a:t>
                    </a:r>
                    <a:r>
                      <a:t>
8%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6532559507647751"/>
                  <c:y val="-1.5667690928877792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महाराष्‍ट्र</a:t>
                    </a:r>
                    <a:r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4.9773622047244385E-2"/>
                  <c:y val="8.8704308302926128E-3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कर्नाटक</a:t>
                    </a:r>
                    <a:r>
                      <a:t>
3%</a:t>
                    </a:r>
                  </a:p>
                </c:rich>
              </c:tx>
              <c:showCatName val="1"/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hi-IN" smtClean="0"/>
                      <a:t>तामिलनाडु</a:t>
                    </a:r>
                    <a:r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8"/>
              <c:layout>
                <c:manualLayout>
                  <c:x val="0.3351297628744746"/>
                  <c:y val="1.2870174764739888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अन्‍य</a:t>
                    </a:r>
                    <a:r>
                      <a:t>
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Sheet1!$E$24:$E$32</c:f>
              <c:strCache>
                <c:ptCount val="9"/>
                <c:pt idx="0">
                  <c:v>Rajasthan</c:v>
                </c:pt>
                <c:pt idx="1">
                  <c:v>Uttar Pradesh</c:v>
                </c:pt>
                <c:pt idx="2">
                  <c:v>Gujarat</c:v>
                </c:pt>
                <c:pt idx="3">
                  <c:v>Madhya Pradesh</c:v>
                </c:pt>
                <c:pt idx="4">
                  <c:v>Haryana</c:v>
                </c:pt>
                <c:pt idx="5">
                  <c:v>Maharashtra</c:v>
                </c:pt>
                <c:pt idx="6">
                  <c:v>Karnataka</c:v>
                </c:pt>
                <c:pt idx="7">
                  <c:v>Tamilnadu</c:v>
                </c:pt>
                <c:pt idx="8">
                  <c:v>Others</c:v>
                </c:pt>
              </c:strCache>
            </c:strRef>
          </c:cat>
          <c:val>
            <c:numRef>
              <c:f>Sheet1!$F$24:$F$32</c:f>
              <c:numCache>
                <c:formatCode>0</c:formatCode>
                <c:ptCount val="9"/>
                <c:pt idx="0">
                  <c:v>41.086915745260164</c:v>
                </c:pt>
                <c:pt idx="1">
                  <c:v>19.658942366835326</c:v>
                </c:pt>
                <c:pt idx="2">
                  <c:v>10.053988352509752</c:v>
                </c:pt>
                <c:pt idx="3">
                  <c:v>8.2688030568026143</c:v>
                </c:pt>
                <c:pt idx="4">
                  <c:v>7.8964331178207736</c:v>
                </c:pt>
                <c:pt idx="5">
                  <c:v>6.7245630157308733</c:v>
                </c:pt>
                <c:pt idx="6">
                  <c:v>3.153482731021287</c:v>
                </c:pt>
                <c:pt idx="7">
                  <c:v>1.8084036566082748</c:v>
                </c:pt>
                <c:pt idx="8">
                  <c:v>1.3481982202548366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05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hi-IN" sz="1400" b="1" i="0" baseline="0" dirty="0" smtClean="0">
                <a:solidFill>
                  <a:srgbClr val="C00000"/>
                </a:solidFill>
              </a:rPr>
              <a:t>रागी उत्‍पादन के प्रमुख राज्‍य </a:t>
            </a:r>
            <a:r>
              <a:rPr lang="en-US" sz="1400" b="1" i="0" baseline="0" dirty="0" smtClean="0">
                <a:solidFill>
                  <a:srgbClr val="C00000"/>
                </a:solidFill>
              </a:rPr>
              <a:t>(%)</a:t>
            </a:r>
          </a:p>
        </c:rich>
      </c:tx>
      <c:layout>
        <c:manualLayout>
          <c:xMode val="edge"/>
          <c:yMode val="edge"/>
          <c:x val="0.25781641878098582"/>
          <c:y val="2.500000000000000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600424946881726E-2"/>
          <c:y val="0.18535870516185476"/>
          <c:w val="0.87263319058802402"/>
          <c:h val="0.76687532808399583"/>
        </c:manualLayout>
      </c:layout>
      <c:pie3DChart>
        <c:varyColors val="1"/>
        <c:ser>
          <c:idx val="0"/>
          <c:order val="0"/>
          <c:tx>
            <c:strRef>
              <c:f>Sheet1!$F$36</c:f>
              <c:strCache>
                <c:ptCount val="1"/>
                <c:pt idx="0">
                  <c:v>percent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0996576990376203"/>
                  <c:y val="-0.16713181685622641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कर्नाटक</a:t>
                    </a:r>
                    <a:r>
                      <a:t>
65%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5939757530308712"/>
                  <c:y val="-8.7355643044619707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तामिलनाडु</a:t>
                    </a:r>
                    <a:r>
                      <a:t>
16%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4.6095279756697083E-2"/>
                  <c:y val="9.4316022997125368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उत्‍तराखण्‍ड </a:t>
                    </a:r>
                    <a:r>
                      <a:rPr smtClean="0"/>
                      <a:t>7</a:t>
                    </a:r>
                    <a: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5153668291463571"/>
                  <c:y val="7.2877140357455322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महाराष्‍ट्र</a:t>
                    </a:r>
                    <a:r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0.26313878528341988"/>
                  <c:y val="1.401902887139096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आन्‍ध्र प्रदेश  </a:t>
                    </a:r>
                    <a:r>
                      <a:rPr smtClean="0"/>
                      <a:t>2</a:t>
                    </a:r>
                    <a: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20441236512102751"/>
                  <c:y val="-4.9097769028871613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ओडिशा</a:t>
                    </a:r>
                    <a:r>
                      <a:t>
2%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0.1470936619033732"/>
                  <c:y val="2.5319225721784792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अन्‍य</a:t>
                    </a:r>
                    <a:r>
                      <a:t>
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Sheet1!$E$37:$E$43</c:f>
              <c:strCache>
                <c:ptCount val="7"/>
                <c:pt idx="0">
                  <c:v>Karnataka</c:v>
                </c:pt>
                <c:pt idx="1">
                  <c:v>Tamilnadu</c:v>
                </c:pt>
                <c:pt idx="2">
                  <c:v>Uttarakhand</c:v>
                </c:pt>
                <c:pt idx="3">
                  <c:v>Maharashtra</c:v>
                </c:pt>
                <c:pt idx="4">
                  <c:v>Andhra Pradesh</c:v>
                </c:pt>
                <c:pt idx="5">
                  <c:v>Odisha</c:v>
                </c:pt>
                <c:pt idx="6">
                  <c:v>Others</c:v>
                </c:pt>
              </c:strCache>
            </c:strRef>
          </c:cat>
          <c:val>
            <c:numRef>
              <c:f>Sheet1!$F$37:$F$43</c:f>
              <c:numCache>
                <c:formatCode>0</c:formatCode>
                <c:ptCount val="7"/>
                <c:pt idx="0">
                  <c:v>64.800621712113468</c:v>
                </c:pt>
                <c:pt idx="1">
                  <c:v>16.523949881697789</c:v>
                </c:pt>
                <c:pt idx="2">
                  <c:v>7.1322035489007272</c:v>
                </c:pt>
                <c:pt idx="3">
                  <c:v>4.7295108639873265</c:v>
                </c:pt>
                <c:pt idx="4">
                  <c:v>2.1750691673952574</c:v>
                </c:pt>
                <c:pt idx="5">
                  <c:v>1.6500175869868425</c:v>
                </c:pt>
                <c:pt idx="6">
                  <c:v>2.9894555300711527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lang="en-US" sz="1400">
                <a:solidFill>
                  <a:srgbClr val="C00000"/>
                </a:solidFill>
              </a:defRPr>
            </a:pPr>
            <a:r>
              <a:rPr lang="hi-IN" sz="1400" dirty="0" smtClean="0">
                <a:solidFill>
                  <a:srgbClr val="C00000"/>
                </a:solidFill>
              </a:rPr>
              <a:t>छोटे मिलेट उत्‍पादन के प्रमुख राज्‍य </a:t>
            </a:r>
            <a:r>
              <a:rPr lang="en-US" sz="1400" dirty="0" smtClean="0">
                <a:solidFill>
                  <a:srgbClr val="C00000"/>
                </a:solidFill>
              </a:rPr>
              <a:t>(%)</a:t>
            </a:r>
            <a:endParaRPr lang="en-US" sz="1400" dirty="0">
              <a:solidFill>
                <a:srgbClr val="C00000"/>
              </a:solidFill>
            </a:endParaRP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6863E-2"/>
          <c:y val="0.18293583367868491"/>
          <c:w val="0.85000000000000064"/>
          <c:h val="0.71347043790579279"/>
        </c:manualLayout>
      </c:layout>
      <c:pie3DChart>
        <c:varyColors val="1"/>
        <c:ser>
          <c:idx val="0"/>
          <c:order val="0"/>
          <c:tx>
            <c:strRef>
              <c:f>Sheet1!$F$47</c:f>
              <c:strCache>
                <c:ptCount val="1"/>
                <c:pt idx="0">
                  <c:v>Percent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891579177603037"/>
                  <c:y val="5.5793617903026393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मध्‍यप्रदेश</a:t>
                    </a:r>
                    <a:r>
                      <a:t>
33%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6731277340332459"/>
                  <c:y val="-0.24765540820555318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उत्‍तराखण्‍ड </a:t>
                    </a:r>
                  </a:p>
                  <a:p>
                    <a:r>
                      <a:rPr smtClean="0"/>
                      <a:t>17</a:t>
                    </a:r>
                    <a: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3.349212598425197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तामिलनाडु</a:t>
                    </a:r>
                    <a:r>
                      <a:t>
6%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5.7335958005249434E-3"/>
                  <c:y val="5.3487705484182885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कर्नाटक</a:t>
                    </a:r>
                    <a:r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3.5043744531933789E-3"/>
                  <c:y val="3.2025832297278636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छत्‍तीसगढ़</a:t>
                    </a:r>
                    <a:r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2.9604453740157473E-2"/>
                  <c:y val="-0.10626847630888271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महाराष्‍ट्र</a:t>
                    </a:r>
                    <a:r>
                      <a:t>
5%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>
                <c:manualLayout>
                  <c:x val="-9.3470513451443554E-2"/>
                  <c:y val="-2.9087235806050653E-2"/>
                </c:manualLayout>
              </c:layout>
              <c:tx>
                <c:rich>
                  <a:bodyPr/>
                  <a:lstStyle/>
                  <a:p>
                    <a:r>
                      <a:rPr lang="hi-IN" dirty="0" smtClean="0"/>
                      <a:t>अन्‍य</a:t>
                    </a:r>
                    <a:r>
                      <a:t>
29%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en-US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Sheet1!$E$48:$E$54</c:f>
              <c:strCache>
                <c:ptCount val="7"/>
                <c:pt idx="0">
                  <c:v>Madhya Pradesh</c:v>
                </c:pt>
                <c:pt idx="1">
                  <c:v>Uttarakhand</c:v>
                </c:pt>
                <c:pt idx="2">
                  <c:v>Tamilnadu</c:v>
                </c:pt>
                <c:pt idx="3">
                  <c:v>Karnataka</c:v>
                </c:pt>
                <c:pt idx="4">
                  <c:v>Chhattisgarh</c:v>
                </c:pt>
                <c:pt idx="5">
                  <c:v>Maharashtra</c:v>
                </c:pt>
                <c:pt idx="6">
                  <c:v>Others</c:v>
                </c:pt>
              </c:strCache>
            </c:strRef>
          </c:cat>
          <c:val>
            <c:numRef>
              <c:f>Sheet1!$F$48:$F$54</c:f>
              <c:numCache>
                <c:formatCode>0</c:formatCode>
                <c:ptCount val="7"/>
                <c:pt idx="0">
                  <c:v>32.976280528931454</c:v>
                </c:pt>
                <c:pt idx="1">
                  <c:v>17.175146108818495</c:v>
                </c:pt>
                <c:pt idx="2">
                  <c:v>6.402894469367526</c:v>
                </c:pt>
                <c:pt idx="3">
                  <c:v>5.2670448067043285</c:v>
                </c:pt>
                <c:pt idx="4">
                  <c:v>4.8388111637244551</c:v>
                </c:pt>
                <c:pt idx="5">
                  <c:v>4.7403403260338974</c:v>
                </c:pt>
                <c:pt idx="6">
                  <c:v>28.602343319885687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05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Sheet4!$E$6</c:f>
              <c:strCache>
                <c:ptCount val="1"/>
                <c:pt idx="0">
                  <c:v>2013-14</c:v>
                </c:pt>
              </c:strCache>
            </c:strRef>
          </c:tx>
          <c:dLbls>
            <c:dLbl>
              <c:idx val="0"/>
              <c:layout>
                <c:manualLayout>
                  <c:x val="3.6231884057971037E-3"/>
                  <c:y val="-1.5503875968992257E-2"/>
                </c:manualLayout>
              </c:layout>
              <c:showVal val="1"/>
            </c:dLbl>
            <c:dLbl>
              <c:idx val="1"/>
              <c:layout>
                <c:manualLayout>
                  <c:x val="5.434782608695652E-3"/>
                  <c:y val="-1.1627906976744181E-2"/>
                </c:manualLayout>
              </c:layout>
              <c:showVal val="1"/>
            </c:dLbl>
            <c:dLbl>
              <c:idx val="2"/>
              <c:layout>
                <c:manualLayout>
                  <c:x val="-3.6231884057971037E-3"/>
                  <c:y val="-2.7131782945736441E-2"/>
                </c:manualLayout>
              </c:layout>
              <c:showVal val="1"/>
            </c:dLbl>
            <c:dLbl>
              <c:idx val="3"/>
              <c:layout>
                <c:manualLayout>
                  <c:x val="7.2463768115942073E-3"/>
                  <c:y val="-3.87596899224806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8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Sheet4!$F$5:$I$5</c:f>
              <c:strCache>
                <c:ptCount val="4"/>
                <c:pt idx="0">
                  <c:v>Sorghum Hybrid </c:v>
                </c:pt>
                <c:pt idx="1">
                  <c:v>Sorghum Maldandi </c:v>
                </c:pt>
                <c:pt idx="2">
                  <c:v>Pearl Millet </c:v>
                </c:pt>
                <c:pt idx="3">
                  <c:v>Finger Millet </c:v>
                </c:pt>
              </c:strCache>
            </c:strRef>
          </c:cat>
          <c:val>
            <c:numRef>
              <c:f>Sheet4!$F$6:$I$6</c:f>
              <c:numCache>
                <c:formatCode>General</c:formatCode>
                <c:ptCount val="4"/>
                <c:pt idx="0">
                  <c:v>1500</c:v>
                </c:pt>
                <c:pt idx="1">
                  <c:v>1520</c:v>
                </c:pt>
                <c:pt idx="2">
                  <c:v>1250</c:v>
                </c:pt>
                <c:pt idx="3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Sheet4!$E$7</c:f>
              <c:strCache>
                <c:ptCount val="1"/>
                <c:pt idx="0">
                  <c:v>2018-19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1007751937984489E-2"/>
                </c:manualLayout>
              </c:layout>
              <c:showVal val="1"/>
            </c:dLbl>
            <c:dLbl>
              <c:idx val="1"/>
              <c:layout>
                <c:manualLayout>
                  <c:x val="1.0869565217391311E-2"/>
                  <c:y val="-2.3255813953488372E-2"/>
                </c:manualLayout>
              </c:layout>
              <c:showVal val="1"/>
            </c:dLbl>
            <c:dLbl>
              <c:idx val="2"/>
              <c:layout>
                <c:manualLayout>
                  <c:x val="1.0869565217391311E-2"/>
                  <c:y val="-2.7131782945736406E-2"/>
                </c:manualLayout>
              </c:layout>
              <c:showVal val="1"/>
            </c:dLbl>
            <c:dLbl>
              <c:idx val="3"/>
              <c:layout>
                <c:manualLayout>
                  <c:x val="1.2681159420289861E-2"/>
                  <c:y val="-1.550387596899225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Sheet4!$F$5:$I$5</c:f>
              <c:strCache>
                <c:ptCount val="4"/>
                <c:pt idx="0">
                  <c:v>Sorghum Hybrid </c:v>
                </c:pt>
                <c:pt idx="1">
                  <c:v>Sorghum Maldandi </c:v>
                </c:pt>
                <c:pt idx="2">
                  <c:v>Pearl Millet </c:v>
                </c:pt>
                <c:pt idx="3">
                  <c:v>Finger Millet </c:v>
                </c:pt>
              </c:strCache>
            </c:strRef>
          </c:cat>
          <c:val>
            <c:numRef>
              <c:f>Sheet4!$F$7:$I$7</c:f>
              <c:numCache>
                <c:formatCode>General</c:formatCode>
                <c:ptCount val="4"/>
                <c:pt idx="0">
                  <c:v>2430</c:v>
                </c:pt>
                <c:pt idx="1">
                  <c:v>2450</c:v>
                </c:pt>
                <c:pt idx="2">
                  <c:v>1950</c:v>
                </c:pt>
                <c:pt idx="3">
                  <c:v>2897</c:v>
                </c:pt>
              </c:numCache>
            </c:numRef>
          </c:val>
        </c:ser>
        <c:gapWidth val="75"/>
        <c:shape val="cylinder"/>
        <c:axId val="99437184"/>
        <c:axId val="99438976"/>
        <c:axId val="0"/>
      </c:bar3DChart>
      <c:catAx>
        <c:axId val="99437184"/>
        <c:scaling>
          <c:orientation val="minMax"/>
        </c:scaling>
        <c:delete val="1"/>
        <c:axPos val="b"/>
        <c:majorTickMark val="none"/>
        <c:tickLblPos val="nextTo"/>
        <c:crossAx val="99438976"/>
        <c:crosses val="autoZero"/>
        <c:auto val="1"/>
        <c:lblAlgn val="ctr"/>
        <c:lblOffset val="100"/>
      </c:catAx>
      <c:valAx>
        <c:axId val="994389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IN" sz="1400" b="1">
                <a:solidFill>
                  <a:srgbClr val="0070C0"/>
                </a:solidFill>
              </a:defRPr>
            </a:pPr>
            <a:endParaRPr lang="en-US"/>
          </a:p>
        </c:txPr>
        <c:crossAx val="9943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196122903115367"/>
          <c:y val="3.3227775875841643E-3"/>
          <c:w val="0.30383102248088556"/>
          <c:h val="6.5517802122560767E-2"/>
        </c:manualLayout>
      </c:layout>
      <c:txPr>
        <a:bodyPr/>
        <a:lstStyle/>
        <a:p>
          <a:pPr>
            <a:defRPr lang="en-IN" sz="1400" b="1"/>
          </a:pPr>
          <a:endParaRPr lang="en-US"/>
        </a:p>
      </c:txPr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C9622-5B9F-4575-B661-FBFD485310FA}" type="doc">
      <dgm:prSet loTypeId="urn:microsoft.com/office/officeart/2005/8/layout/vList4#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IN"/>
        </a:p>
      </dgm:t>
    </dgm:pt>
    <dgm:pt modelId="{7790F3D8-A70D-45FA-9C95-B79D41201D17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खराब कोलेस्ट्रॉल का स्तर कम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D5B6F3F4-602D-48C2-9AA9-3016A00D2097}" type="parTrans" cxnId="{6EEECBA5-C696-42F2-8575-CC2F6D1A6E50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DC280773-A9E2-43EF-89F2-9709B5882280}" type="sibTrans" cxnId="{6EEECBA5-C696-42F2-8575-CC2F6D1A6E50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510A764D-F798-45C5-B1E5-8B798616D65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स्तन कैंसर की शुरुआत से बचाता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04344099-4B29-4ABD-90B2-4C50C04893CD}" type="parTrans" cxnId="{03235EEA-E794-469E-AC32-88FD4B5E74C4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C3274784-5206-4B05-99C6-948E23A09196}" type="sibTrans" cxnId="{03235EEA-E794-469E-AC32-88FD4B5E74C4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7FEBC410-81CA-42C8-ACDD-21D0C8D02F6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गैस्ट्रो-आंतों की स्थिति जैसे गैस्ट्रो अल्सर या कोलन कैंसर को कम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BCAD89F3-1AC7-4EB8-986D-BB6287A3DEFA}" type="parTrans" cxnId="{25308884-EB71-481E-A5BF-E26231EEA3E3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97E8EC44-96DC-4E8F-B6BC-C48D4B858810}" type="sibTrans" cxnId="{25308884-EB71-481E-A5BF-E26231EEA3E3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FA490299-76B5-455A-BD42-DE4820C6E0D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रक्तचाप को कम करने में प्रभावी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752D6185-18B3-4650-944B-6A28B473F9E6}" type="parTrans" cxnId="{59C33F0E-E70F-4736-9CC5-E53DE2192520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9D76D8A0-0B29-4107-ABB0-1C3E9516EE56}" type="sibTrans" cxnId="{59C33F0E-E70F-4736-9CC5-E53DE2192520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7B186372-1973-4D1A-AD7B-1CD4CFB54F4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गुर्दे, यकृत और प्रतिरक्षा प्रणाली को अनुकूलित करने में मदद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078D367B-FE63-4A80-9C89-8938AF6BC22C}" type="parTrans" cxnId="{E1C0E71B-E953-4FDB-8CF3-476575345E42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039239D9-B845-48BB-BFAA-2FDCFBA0C44F}" type="sibTrans" cxnId="{E1C0E71B-E953-4FDB-8CF3-476575345E42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5E944967-6737-4AF5-B7B3-7DBF5BD6554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दिल की बीमारी से बचाने में मदद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29DC708E-DDBE-46F7-A357-C64D126FA66F}" type="parTrans" cxnId="{6655E130-47AC-458A-BD60-776A1AC99EAF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1732855A-348B-4A93-A3B1-FC566241AC02}" type="sibTrans" cxnId="{6655E130-47AC-458A-BD60-776A1AC99EAF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4F883EDE-E0C2-4B3B-BD0A-97F15EDE949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अस्थमा जैसे श्वसन परिस्थितियों के उपचार में सहायता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1A5389F9-62D8-4BFF-9BBB-4A1EACD61CC0}" type="parTrans" cxnId="{30B83FF9-A791-430A-A290-683E1EBB93E1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1497F4CA-6C55-4B54-AD08-0E49854DD301}" type="sibTrans" cxnId="{30B83FF9-A791-430A-A290-683E1EBB93E1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BACE8E07-CA55-4555-B2B3-AF323B70FB9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कब्ज, अतिरिक्त गैस, सूजन और क्रैम्पिंग जैसी समस्याओं का निदान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96123D5F-2B03-47F6-AC5E-0D5575A479CF}" type="parTrans" cxnId="{0742EA22-B71C-4146-B885-494F4C0A37BE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9C5B7A14-C654-41A6-9102-6C339557EABF}" type="sibTrans" cxnId="{0742EA22-B71C-4146-B885-494F4C0A37BE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1FC4C5C7-29E8-4FA1-9F59-C57AF42C3FB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टाइप 2 मधुमेह को रोकने में मदद करता है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B37D3E20-8CF0-419B-A671-C56E74D94C53}" type="parTrans" cxnId="{EEA9C5B3-76D5-4F4C-94AC-873FC8BC210C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8B6088B4-7576-4D22-A461-5AB13CB67498}" type="sibTrans" cxnId="{EEA9C5B3-76D5-4F4C-94AC-873FC8BC210C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036DA9AC-959E-44D9-9725-3381B3B5AFE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i-IN" sz="1600" b="0" dirty="0" smtClean="0">
              <a:solidFill>
                <a:schemeClr val="tx1"/>
              </a:solidFill>
              <a:latin typeface="MS Reference Sans Serif" pitchFamily="34" charset="0"/>
            </a:rPr>
            <a:t>शरीर से टॉक्‍सिक निकालने में लाभदायक</a:t>
          </a:r>
          <a:endParaRPr lang="en-IN" sz="1600" b="0" dirty="0">
            <a:solidFill>
              <a:schemeClr val="tx1"/>
            </a:solidFill>
            <a:latin typeface="MS Reference Sans Serif" pitchFamily="34" charset="0"/>
            <a:cs typeface="Arial" pitchFamily="34" charset="0"/>
          </a:endParaRPr>
        </a:p>
      </dgm:t>
    </dgm:pt>
    <dgm:pt modelId="{9D561D5A-7AD2-47B2-BBB2-31773570B200}" type="sibTrans" cxnId="{866CAC85-FE0E-4ABF-A8AB-6CBF678C4954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C583F127-D3D7-4B24-9E04-2A5225708F74}" type="parTrans" cxnId="{866CAC85-FE0E-4ABF-A8AB-6CBF678C4954}">
      <dgm:prSet/>
      <dgm:spPr/>
      <dgm:t>
        <a:bodyPr/>
        <a:lstStyle/>
        <a:p>
          <a:endParaRPr lang="en-IN" sz="1100" b="0">
            <a:latin typeface="MS Reference Sans Serif" pitchFamily="34" charset="0"/>
            <a:cs typeface="Arial" pitchFamily="34" charset="0"/>
          </a:endParaRPr>
        </a:p>
      </dgm:t>
    </dgm:pt>
    <dgm:pt modelId="{4C400FB2-CE3F-459E-8556-2DB73802C5B5}" type="pres">
      <dgm:prSet presAssocID="{910C9622-5B9F-4575-B661-FBFD485310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D3532DA-EA5B-41FF-8878-E487FF4D0FD0}" type="pres">
      <dgm:prSet presAssocID="{036DA9AC-959E-44D9-9725-3381B3B5AFE9}" presName="comp" presStyleCnt="0"/>
      <dgm:spPr/>
      <dgm:t>
        <a:bodyPr/>
        <a:lstStyle/>
        <a:p>
          <a:endParaRPr lang="en-IN"/>
        </a:p>
      </dgm:t>
    </dgm:pt>
    <dgm:pt modelId="{3B490BE2-4068-47B4-9C44-B9AE41841E88}" type="pres">
      <dgm:prSet presAssocID="{036DA9AC-959E-44D9-9725-3381B3B5AFE9}" presName="box" presStyleLbl="node1" presStyleIdx="0" presStyleCnt="10" custLinFactNeighborX="9334"/>
      <dgm:spPr/>
      <dgm:t>
        <a:bodyPr/>
        <a:lstStyle/>
        <a:p>
          <a:endParaRPr lang="en-IN"/>
        </a:p>
      </dgm:t>
    </dgm:pt>
    <dgm:pt modelId="{E57892B3-C3F4-4499-A959-25074969872D}" type="pres">
      <dgm:prSet presAssocID="{036DA9AC-959E-44D9-9725-3381B3B5AFE9}" presName="img" presStyleLbl="fgImgPlace1" presStyleIdx="0" presStyleCnt="10" custScaleX="53048" custScaleY="91746" custLinFactNeighborX="-26953" custLinFactNeighborY="-18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921A4FA9-BE1C-4B69-AE3F-0C5D15843102}" type="pres">
      <dgm:prSet presAssocID="{036DA9AC-959E-44D9-9725-3381B3B5AFE9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8CAC17-F92D-4D99-A6F1-5B9D6859F7C4}" type="pres">
      <dgm:prSet presAssocID="{9D561D5A-7AD2-47B2-BBB2-31773570B200}" presName="spacer" presStyleCnt="0"/>
      <dgm:spPr/>
      <dgm:t>
        <a:bodyPr/>
        <a:lstStyle/>
        <a:p>
          <a:endParaRPr lang="en-IN"/>
        </a:p>
      </dgm:t>
    </dgm:pt>
    <dgm:pt modelId="{32200975-80F9-4E58-B0B2-DFA189A6CC6C}" type="pres">
      <dgm:prSet presAssocID="{7790F3D8-A70D-45FA-9C95-B79D41201D17}" presName="comp" presStyleCnt="0"/>
      <dgm:spPr/>
      <dgm:t>
        <a:bodyPr/>
        <a:lstStyle/>
        <a:p>
          <a:endParaRPr lang="en-IN"/>
        </a:p>
      </dgm:t>
    </dgm:pt>
    <dgm:pt modelId="{4F71727F-5FB8-4847-BE65-428A65BD7CA4}" type="pres">
      <dgm:prSet presAssocID="{7790F3D8-A70D-45FA-9C95-B79D41201D17}" presName="box" presStyleLbl="node1" presStyleIdx="1" presStyleCnt="10"/>
      <dgm:spPr/>
      <dgm:t>
        <a:bodyPr/>
        <a:lstStyle/>
        <a:p>
          <a:endParaRPr lang="en-IN"/>
        </a:p>
      </dgm:t>
    </dgm:pt>
    <dgm:pt modelId="{34F40417-75F2-4C4D-B087-E54337993F3A}" type="pres">
      <dgm:prSet presAssocID="{7790F3D8-A70D-45FA-9C95-B79D41201D17}" presName="img" presStyleLbl="fgImgPlace1" presStyleIdx="1" presStyleCnt="10" custScaleX="53620" custScaleY="91747" custLinFactNeighborX="-26953" custLinFactNeighborY="-61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AA54CE7-DCE1-4990-9965-5C3309F603A2}" type="pres">
      <dgm:prSet presAssocID="{7790F3D8-A70D-45FA-9C95-B79D41201D17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5BD177E-4562-453E-BF92-56B52A86D229}" type="pres">
      <dgm:prSet presAssocID="{DC280773-A9E2-43EF-89F2-9709B5882280}" presName="spacer" presStyleCnt="0"/>
      <dgm:spPr/>
      <dgm:t>
        <a:bodyPr/>
        <a:lstStyle/>
        <a:p>
          <a:endParaRPr lang="en-IN"/>
        </a:p>
      </dgm:t>
    </dgm:pt>
    <dgm:pt modelId="{D6E78CE5-6286-4777-B5E4-FF9CBD4B82E0}" type="pres">
      <dgm:prSet presAssocID="{510A764D-F798-45C5-B1E5-8B798616D659}" presName="comp" presStyleCnt="0"/>
      <dgm:spPr/>
      <dgm:t>
        <a:bodyPr/>
        <a:lstStyle/>
        <a:p>
          <a:endParaRPr lang="en-IN"/>
        </a:p>
      </dgm:t>
    </dgm:pt>
    <dgm:pt modelId="{3B922D3C-BD84-4351-9309-6A79165BD07E}" type="pres">
      <dgm:prSet presAssocID="{510A764D-F798-45C5-B1E5-8B798616D659}" presName="box" presStyleLbl="node1" presStyleIdx="2" presStyleCnt="10" custLinFactNeighborY="108"/>
      <dgm:spPr/>
      <dgm:t>
        <a:bodyPr/>
        <a:lstStyle/>
        <a:p>
          <a:endParaRPr lang="en-IN"/>
        </a:p>
      </dgm:t>
    </dgm:pt>
    <dgm:pt modelId="{3D2B8866-7EDB-4847-AB2D-D97FEF9EC9DC}" type="pres">
      <dgm:prSet presAssocID="{510A764D-F798-45C5-B1E5-8B798616D659}" presName="img" presStyleLbl="fgImgPlace1" presStyleIdx="2" presStyleCnt="10" custScaleX="53048" custScaleY="91745" custLinFactNeighborX="-33331" custLinFactNeighborY="1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C5A0DFF-8759-4C25-841F-896EB6B24599}" type="pres">
      <dgm:prSet presAssocID="{510A764D-F798-45C5-B1E5-8B798616D659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4B2CB7-1245-4698-993E-2A58A603B597}" type="pres">
      <dgm:prSet presAssocID="{C3274784-5206-4B05-99C6-948E23A09196}" presName="spacer" presStyleCnt="0"/>
      <dgm:spPr/>
      <dgm:t>
        <a:bodyPr/>
        <a:lstStyle/>
        <a:p>
          <a:endParaRPr lang="en-IN"/>
        </a:p>
      </dgm:t>
    </dgm:pt>
    <dgm:pt modelId="{1A2DF9C5-936F-4AF3-A136-12B18792AF63}" type="pres">
      <dgm:prSet presAssocID="{1FC4C5C7-29E8-4FA1-9F59-C57AF42C3FB7}" presName="comp" presStyleCnt="0"/>
      <dgm:spPr/>
      <dgm:t>
        <a:bodyPr/>
        <a:lstStyle/>
        <a:p>
          <a:endParaRPr lang="en-IN"/>
        </a:p>
      </dgm:t>
    </dgm:pt>
    <dgm:pt modelId="{498DC545-2A7A-43F0-B59D-DA5079E28DDD}" type="pres">
      <dgm:prSet presAssocID="{1FC4C5C7-29E8-4FA1-9F59-C57AF42C3FB7}" presName="box" presStyleLbl="node1" presStyleIdx="3" presStyleCnt="10"/>
      <dgm:spPr/>
      <dgm:t>
        <a:bodyPr/>
        <a:lstStyle/>
        <a:p>
          <a:endParaRPr lang="en-IN"/>
        </a:p>
      </dgm:t>
    </dgm:pt>
    <dgm:pt modelId="{423928E0-5BF1-4D72-B3F9-F5E24C39EB9A}" type="pres">
      <dgm:prSet presAssocID="{1FC4C5C7-29E8-4FA1-9F59-C57AF42C3FB7}" presName="img" presStyleLbl="fgImgPlace1" presStyleIdx="3" presStyleCnt="10" custScaleX="53626" custLinFactNeighborX="-33620" custLinFactNeighborY="642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5002167-8CD3-46E1-902E-EC552BDE797F}" type="pres">
      <dgm:prSet presAssocID="{1FC4C5C7-29E8-4FA1-9F59-C57AF42C3FB7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8E7F040-2362-4203-B1D3-C6E76E630567}" type="pres">
      <dgm:prSet presAssocID="{8B6088B4-7576-4D22-A461-5AB13CB67498}" presName="spacer" presStyleCnt="0"/>
      <dgm:spPr/>
      <dgm:t>
        <a:bodyPr/>
        <a:lstStyle/>
        <a:p>
          <a:endParaRPr lang="en-IN"/>
        </a:p>
      </dgm:t>
    </dgm:pt>
    <dgm:pt modelId="{F56410EF-FC41-4F20-8707-D0F8A19C50B2}" type="pres">
      <dgm:prSet presAssocID="{FA490299-76B5-455A-BD42-DE4820C6E0DB}" presName="comp" presStyleCnt="0"/>
      <dgm:spPr/>
      <dgm:t>
        <a:bodyPr/>
        <a:lstStyle/>
        <a:p>
          <a:endParaRPr lang="en-IN"/>
        </a:p>
      </dgm:t>
    </dgm:pt>
    <dgm:pt modelId="{0FC98E9E-724C-406F-98D1-5233AAE34CAF}" type="pres">
      <dgm:prSet presAssocID="{FA490299-76B5-455A-BD42-DE4820C6E0DB}" presName="box" presStyleLbl="node1" presStyleIdx="4" presStyleCnt="10" custLinFactNeighborY="-3675"/>
      <dgm:spPr/>
      <dgm:t>
        <a:bodyPr/>
        <a:lstStyle/>
        <a:p>
          <a:endParaRPr lang="en-IN"/>
        </a:p>
      </dgm:t>
    </dgm:pt>
    <dgm:pt modelId="{34B059A6-F4DB-42DF-B8A9-32E814150806}" type="pres">
      <dgm:prSet presAssocID="{FA490299-76B5-455A-BD42-DE4820C6E0DB}" presName="img" presStyleLbl="fgImgPlace1" presStyleIdx="4" presStyleCnt="10" custScaleX="52270" custLinFactNeighborX="-27342" custLinFactNeighborY="86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6CD52E7F-A936-4B7B-ACFA-917DF73E8BAF}" type="pres">
      <dgm:prSet presAssocID="{FA490299-76B5-455A-BD42-DE4820C6E0DB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F8F21A-A141-4AEF-B6A9-494E34DBF20F}" type="pres">
      <dgm:prSet presAssocID="{9D76D8A0-0B29-4107-ABB0-1C3E9516EE56}" presName="spacer" presStyleCnt="0"/>
      <dgm:spPr/>
      <dgm:t>
        <a:bodyPr/>
        <a:lstStyle/>
        <a:p>
          <a:endParaRPr lang="en-IN"/>
        </a:p>
      </dgm:t>
    </dgm:pt>
    <dgm:pt modelId="{A7D0B25B-C54D-4E26-A608-A19A3DD852FF}" type="pres">
      <dgm:prSet presAssocID="{5E944967-6737-4AF5-B7B3-7DBF5BD65548}" presName="comp" presStyleCnt="0"/>
      <dgm:spPr/>
      <dgm:t>
        <a:bodyPr/>
        <a:lstStyle/>
        <a:p>
          <a:endParaRPr lang="en-IN"/>
        </a:p>
      </dgm:t>
    </dgm:pt>
    <dgm:pt modelId="{050BB880-C7DD-4AA5-B93F-730BDB6AC698}" type="pres">
      <dgm:prSet presAssocID="{5E944967-6737-4AF5-B7B3-7DBF5BD65548}" presName="box" presStyleLbl="node1" presStyleIdx="5" presStyleCnt="10"/>
      <dgm:spPr/>
      <dgm:t>
        <a:bodyPr/>
        <a:lstStyle/>
        <a:p>
          <a:endParaRPr lang="en-IN"/>
        </a:p>
      </dgm:t>
    </dgm:pt>
    <dgm:pt modelId="{D8D1BF78-B3B4-4CAF-84B2-AA68B56F162E}" type="pres">
      <dgm:prSet presAssocID="{5E944967-6737-4AF5-B7B3-7DBF5BD65548}" presName="img" presStyleLbl="fgImgPlace1" presStyleIdx="5" presStyleCnt="10" custScaleX="52270" custLinFactNeighborX="-27342" custLinFactNeighborY="-201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A55AFCAC-4EE9-4A9A-A356-10020D51CB02}" type="pres">
      <dgm:prSet presAssocID="{5E944967-6737-4AF5-B7B3-7DBF5BD65548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0FB7BF-0C4C-406E-8135-D58E83CBD69F}" type="pres">
      <dgm:prSet presAssocID="{1732855A-348B-4A93-A3B1-FC566241AC02}" presName="spacer" presStyleCnt="0"/>
      <dgm:spPr/>
      <dgm:t>
        <a:bodyPr/>
        <a:lstStyle/>
        <a:p>
          <a:endParaRPr lang="en-IN"/>
        </a:p>
      </dgm:t>
    </dgm:pt>
    <dgm:pt modelId="{2E0D43BC-F482-41E0-9DEF-3C65D79B959D}" type="pres">
      <dgm:prSet presAssocID="{4F883EDE-E0C2-4B3B-BD0A-97F15EDE9492}" presName="comp" presStyleCnt="0"/>
      <dgm:spPr/>
      <dgm:t>
        <a:bodyPr/>
        <a:lstStyle/>
        <a:p>
          <a:endParaRPr lang="en-IN"/>
        </a:p>
      </dgm:t>
    </dgm:pt>
    <dgm:pt modelId="{23193E59-0873-4D81-9883-4668C4D15057}" type="pres">
      <dgm:prSet presAssocID="{4F883EDE-E0C2-4B3B-BD0A-97F15EDE9492}" presName="box" presStyleLbl="node1" presStyleIdx="6" presStyleCnt="10"/>
      <dgm:spPr/>
      <dgm:t>
        <a:bodyPr/>
        <a:lstStyle/>
        <a:p>
          <a:endParaRPr lang="en-IN"/>
        </a:p>
      </dgm:t>
    </dgm:pt>
    <dgm:pt modelId="{198A7101-1C92-4E4F-8040-5695EBAE6FB0}" type="pres">
      <dgm:prSet presAssocID="{4F883EDE-E0C2-4B3B-BD0A-97F15EDE9492}" presName="img" presStyleLbl="fgImgPlace1" presStyleIdx="6" presStyleCnt="10" custScaleX="52257" custLinFactNeighborX="-27731" custLinFactNeighborY="-8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2C40F1-AF3B-402C-B172-3F70DEF5E47F}" type="pres">
      <dgm:prSet presAssocID="{4F883EDE-E0C2-4B3B-BD0A-97F15EDE9492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817F55-AC5D-4B4B-9ABA-151562CD93E2}" type="pres">
      <dgm:prSet presAssocID="{1497F4CA-6C55-4B54-AD08-0E49854DD301}" presName="spacer" presStyleCnt="0"/>
      <dgm:spPr/>
      <dgm:t>
        <a:bodyPr/>
        <a:lstStyle/>
        <a:p>
          <a:endParaRPr lang="en-IN"/>
        </a:p>
      </dgm:t>
    </dgm:pt>
    <dgm:pt modelId="{089223D4-814B-4411-A40E-57856C69D793}" type="pres">
      <dgm:prSet presAssocID="{7B186372-1973-4D1A-AD7B-1CD4CFB54F4C}" presName="comp" presStyleCnt="0"/>
      <dgm:spPr/>
      <dgm:t>
        <a:bodyPr/>
        <a:lstStyle/>
        <a:p>
          <a:endParaRPr lang="en-IN"/>
        </a:p>
      </dgm:t>
    </dgm:pt>
    <dgm:pt modelId="{ED84C86E-9C32-4B39-8D18-2DAFB3AFF38E}" type="pres">
      <dgm:prSet presAssocID="{7B186372-1973-4D1A-AD7B-1CD4CFB54F4C}" presName="box" presStyleLbl="node1" presStyleIdx="7" presStyleCnt="10"/>
      <dgm:spPr/>
      <dgm:t>
        <a:bodyPr/>
        <a:lstStyle/>
        <a:p>
          <a:endParaRPr lang="en-IN"/>
        </a:p>
      </dgm:t>
    </dgm:pt>
    <dgm:pt modelId="{00ED586C-06CC-4C44-A370-4F765F6CADDD}" type="pres">
      <dgm:prSet presAssocID="{7B186372-1973-4D1A-AD7B-1CD4CFB54F4C}" presName="img" presStyleLbl="fgImgPlace1" presStyleIdx="7" presStyleCnt="10" custScaleX="48960" custLinFactNeighborX="-29302" custLinFactNeighborY="322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EB0E27F-6B29-4C06-8223-4FE8BBA553F1}" type="pres">
      <dgm:prSet presAssocID="{7B186372-1973-4D1A-AD7B-1CD4CFB54F4C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52BA8D-1B9C-474A-82D7-739B70DA816F}" type="pres">
      <dgm:prSet presAssocID="{039239D9-B845-48BB-BFAA-2FDCFBA0C44F}" presName="spacer" presStyleCnt="0"/>
      <dgm:spPr/>
      <dgm:t>
        <a:bodyPr/>
        <a:lstStyle/>
        <a:p>
          <a:endParaRPr lang="en-IN"/>
        </a:p>
      </dgm:t>
    </dgm:pt>
    <dgm:pt modelId="{7726A2E9-95C3-4114-8417-58BE3875ECAC}" type="pres">
      <dgm:prSet presAssocID="{7FEBC410-81CA-42C8-ACDD-21D0C8D02F60}" presName="comp" presStyleCnt="0"/>
      <dgm:spPr/>
      <dgm:t>
        <a:bodyPr/>
        <a:lstStyle/>
        <a:p>
          <a:endParaRPr lang="en-IN"/>
        </a:p>
      </dgm:t>
    </dgm:pt>
    <dgm:pt modelId="{C91FB999-03FF-40C2-8AA7-0CCD286EF087}" type="pres">
      <dgm:prSet presAssocID="{7FEBC410-81CA-42C8-ACDD-21D0C8D02F60}" presName="box" presStyleLbl="node1" presStyleIdx="8" presStyleCnt="10" custScaleY="124959" custLinFactNeighborY="-4851"/>
      <dgm:spPr/>
      <dgm:t>
        <a:bodyPr/>
        <a:lstStyle/>
        <a:p>
          <a:endParaRPr lang="en-IN"/>
        </a:p>
      </dgm:t>
    </dgm:pt>
    <dgm:pt modelId="{8FAAFEF5-8BC2-41E3-AC19-63D9FC855699}" type="pres">
      <dgm:prSet presAssocID="{7FEBC410-81CA-42C8-ACDD-21D0C8D02F60}" presName="img" presStyleLbl="fgImgPlace1" presStyleIdx="8" presStyleCnt="10" custScaleX="50994" custScaleY="81687" custLinFactNeighborX="-32609" custLinFactNeighborY="-4933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CFBCF76-AF7E-4997-9F07-BC19C7B9C539}" type="pres">
      <dgm:prSet presAssocID="{7FEBC410-81CA-42C8-ACDD-21D0C8D02F60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6F0C8F-3D0C-46CC-944E-6FAFC83E950C}" type="pres">
      <dgm:prSet presAssocID="{97E8EC44-96DC-4E8F-B6BC-C48D4B858810}" presName="spacer" presStyleCnt="0"/>
      <dgm:spPr/>
      <dgm:t>
        <a:bodyPr/>
        <a:lstStyle/>
        <a:p>
          <a:endParaRPr lang="en-IN"/>
        </a:p>
      </dgm:t>
    </dgm:pt>
    <dgm:pt modelId="{6E730C9C-ABAD-49F7-9AB1-C951AAECFE88}" type="pres">
      <dgm:prSet presAssocID="{BACE8E07-CA55-4555-B2B3-AF323B70FB92}" presName="comp" presStyleCnt="0"/>
      <dgm:spPr/>
      <dgm:t>
        <a:bodyPr/>
        <a:lstStyle/>
        <a:p>
          <a:endParaRPr lang="en-IN"/>
        </a:p>
      </dgm:t>
    </dgm:pt>
    <dgm:pt modelId="{BD03011D-727C-4FFC-A0BE-B8223D03C451}" type="pres">
      <dgm:prSet presAssocID="{BACE8E07-CA55-4555-B2B3-AF323B70FB92}" presName="box" presStyleLbl="node1" presStyleIdx="9" presStyleCnt="10" custScaleY="134613" custLinFactNeighborX="10667" custLinFactNeighborY="7078"/>
      <dgm:spPr/>
      <dgm:t>
        <a:bodyPr/>
        <a:lstStyle/>
        <a:p>
          <a:endParaRPr lang="en-IN"/>
        </a:p>
      </dgm:t>
    </dgm:pt>
    <dgm:pt modelId="{530385DB-902B-4346-8C68-719F4EE4BBB9}" type="pres">
      <dgm:prSet presAssocID="{BACE8E07-CA55-4555-B2B3-AF323B70FB92}" presName="img" presStyleLbl="fgImgPlace1" presStyleIdx="9" presStyleCnt="10" custScaleX="48959" custLinFactNeighborX="-25708" custLinFactNeighborY="13516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D970EF2C-4396-48AD-B46D-9AF281558586}" type="pres">
      <dgm:prSet presAssocID="{BACE8E07-CA55-4555-B2B3-AF323B70FB92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414A221-AAEE-40FA-82B9-48638FD0EA74}" type="presOf" srcId="{036DA9AC-959E-44D9-9725-3381B3B5AFE9}" destId="{3B490BE2-4068-47B4-9C44-B9AE41841E88}" srcOrd="0" destOrd="0" presId="urn:microsoft.com/office/officeart/2005/8/layout/vList4#2"/>
    <dgm:cxn modelId="{0742EA22-B71C-4146-B885-494F4C0A37BE}" srcId="{910C9622-5B9F-4575-B661-FBFD485310FA}" destId="{BACE8E07-CA55-4555-B2B3-AF323B70FB92}" srcOrd="9" destOrd="0" parTransId="{96123D5F-2B03-47F6-AC5E-0D5575A479CF}" sibTransId="{9C5B7A14-C654-41A6-9102-6C339557EABF}"/>
    <dgm:cxn modelId="{6655E130-47AC-458A-BD60-776A1AC99EAF}" srcId="{910C9622-5B9F-4575-B661-FBFD485310FA}" destId="{5E944967-6737-4AF5-B7B3-7DBF5BD65548}" srcOrd="5" destOrd="0" parTransId="{29DC708E-DDBE-46F7-A357-C64D126FA66F}" sibTransId="{1732855A-348B-4A93-A3B1-FC566241AC02}"/>
    <dgm:cxn modelId="{BBF8A7DC-C6D8-497E-981B-B5E4EEA599B5}" type="presOf" srcId="{7B186372-1973-4D1A-AD7B-1CD4CFB54F4C}" destId="{ED84C86E-9C32-4B39-8D18-2DAFB3AFF38E}" srcOrd="0" destOrd="0" presId="urn:microsoft.com/office/officeart/2005/8/layout/vList4#2"/>
    <dgm:cxn modelId="{EC7B424E-E41D-437B-A368-57E73388F9C9}" type="presOf" srcId="{BACE8E07-CA55-4555-B2B3-AF323B70FB92}" destId="{BD03011D-727C-4FFC-A0BE-B8223D03C451}" srcOrd="0" destOrd="0" presId="urn:microsoft.com/office/officeart/2005/8/layout/vList4#2"/>
    <dgm:cxn modelId="{25308884-EB71-481E-A5BF-E26231EEA3E3}" srcId="{910C9622-5B9F-4575-B661-FBFD485310FA}" destId="{7FEBC410-81CA-42C8-ACDD-21D0C8D02F60}" srcOrd="8" destOrd="0" parTransId="{BCAD89F3-1AC7-4EB8-986D-BB6287A3DEFA}" sibTransId="{97E8EC44-96DC-4E8F-B6BC-C48D4B858810}"/>
    <dgm:cxn modelId="{EB10FD46-6027-4BA0-8049-78A1CBED5924}" type="presOf" srcId="{5E944967-6737-4AF5-B7B3-7DBF5BD65548}" destId="{050BB880-C7DD-4AA5-B93F-730BDB6AC698}" srcOrd="0" destOrd="0" presId="urn:microsoft.com/office/officeart/2005/8/layout/vList4#2"/>
    <dgm:cxn modelId="{BF4C3691-B8EE-435C-9B6C-4C62550166BD}" type="presOf" srcId="{5E944967-6737-4AF5-B7B3-7DBF5BD65548}" destId="{A55AFCAC-4EE9-4A9A-A356-10020D51CB02}" srcOrd="1" destOrd="0" presId="urn:microsoft.com/office/officeart/2005/8/layout/vList4#2"/>
    <dgm:cxn modelId="{5A44A71D-7964-469D-B441-FC8893CC9416}" type="presOf" srcId="{1FC4C5C7-29E8-4FA1-9F59-C57AF42C3FB7}" destId="{498DC545-2A7A-43F0-B59D-DA5079E28DDD}" srcOrd="0" destOrd="0" presId="urn:microsoft.com/office/officeart/2005/8/layout/vList4#2"/>
    <dgm:cxn modelId="{E1C0E71B-E953-4FDB-8CF3-476575345E42}" srcId="{910C9622-5B9F-4575-B661-FBFD485310FA}" destId="{7B186372-1973-4D1A-AD7B-1CD4CFB54F4C}" srcOrd="7" destOrd="0" parTransId="{078D367B-FE63-4A80-9C89-8938AF6BC22C}" sibTransId="{039239D9-B845-48BB-BFAA-2FDCFBA0C44F}"/>
    <dgm:cxn modelId="{08ECC502-259C-4129-AABC-5F5A8DC723A6}" type="presOf" srcId="{510A764D-F798-45C5-B1E5-8B798616D659}" destId="{3B922D3C-BD84-4351-9309-6A79165BD07E}" srcOrd="0" destOrd="0" presId="urn:microsoft.com/office/officeart/2005/8/layout/vList4#2"/>
    <dgm:cxn modelId="{3DA1DCCF-039A-4939-8D8F-7936E88096F5}" type="presOf" srcId="{1FC4C5C7-29E8-4FA1-9F59-C57AF42C3FB7}" destId="{C5002167-8CD3-46E1-902E-EC552BDE797F}" srcOrd="1" destOrd="0" presId="urn:microsoft.com/office/officeart/2005/8/layout/vList4#2"/>
    <dgm:cxn modelId="{B4CB533B-C17D-4EE6-90AC-8A22B27488BA}" type="presOf" srcId="{036DA9AC-959E-44D9-9725-3381B3B5AFE9}" destId="{921A4FA9-BE1C-4B69-AE3F-0C5D15843102}" srcOrd="1" destOrd="0" presId="urn:microsoft.com/office/officeart/2005/8/layout/vList4#2"/>
    <dgm:cxn modelId="{BEAC0774-A96E-4B7C-AF7F-E9C1C0B8B7DB}" type="presOf" srcId="{4F883EDE-E0C2-4B3B-BD0A-97F15EDE9492}" destId="{23193E59-0873-4D81-9883-4668C4D15057}" srcOrd="0" destOrd="0" presId="urn:microsoft.com/office/officeart/2005/8/layout/vList4#2"/>
    <dgm:cxn modelId="{70B68E27-1779-4EE3-BA8A-D0133EAFD497}" type="presOf" srcId="{910C9622-5B9F-4575-B661-FBFD485310FA}" destId="{4C400FB2-CE3F-459E-8556-2DB73802C5B5}" srcOrd="0" destOrd="0" presId="urn:microsoft.com/office/officeart/2005/8/layout/vList4#2"/>
    <dgm:cxn modelId="{19BE6A60-E4EF-4B1D-A9D6-5D739484C4C4}" type="presOf" srcId="{7790F3D8-A70D-45FA-9C95-B79D41201D17}" destId="{4F71727F-5FB8-4847-BE65-428A65BD7CA4}" srcOrd="0" destOrd="0" presId="urn:microsoft.com/office/officeart/2005/8/layout/vList4#2"/>
    <dgm:cxn modelId="{C9FA29E3-80AB-4955-AC2C-8562E066F0A7}" type="presOf" srcId="{4F883EDE-E0C2-4B3B-BD0A-97F15EDE9492}" destId="{002C40F1-AF3B-402C-B172-3F70DEF5E47F}" srcOrd="1" destOrd="0" presId="urn:microsoft.com/office/officeart/2005/8/layout/vList4#2"/>
    <dgm:cxn modelId="{2C258024-EAFE-4B18-BEF7-84129C81370A}" type="presOf" srcId="{510A764D-F798-45C5-B1E5-8B798616D659}" destId="{3C5A0DFF-8759-4C25-841F-896EB6B24599}" srcOrd="1" destOrd="0" presId="urn:microsoft.com/office/officeart/2005/8/layout/vList4#2"/>
    <dgm:cxn modelId="{30B83FF9-A791-430A-A290-683E1EBB93E1}" srcId="{910C9622-5B9F-4575-B661-FBFD485310FA}" destId="{4F883EDE-E0C2-4B3B-BD0A-97F15EDE9492}" srcOrd="6" destOrd="0" parTransId="{1A5389F9-62D8-4BFF-9BBB-4A1EACD61CC0}" sibTransId="{1497F4CA-6C55-4B54-AD08-0E49854DD301}"/>
    <dgm:cxn modelId="{C0018A96-7FCF-444A-BC56-925C8B702DA9}" type="presOf" srcId="{7790F3D8-A70D-45FA-9C95-B79D41201D17}" destId="{0AA54CE7-DCE1-4990-9965-5C3309F603A2}" srcOrd="1" destOrd="0" presId="urn:microsoft.com/office/officeart/2005/8/layout/vList4#2"/>
    <dgm:cxn modelId="{391C3378-B3E6-4FB8-96DD-0EF34845EC42}" type="presOf" srcId="{7FEBC410-81CA-42C8-ACDD-21D0C8D02F60}" destId="{CCFBCF76-AF7E-4997-9F07-BC19C7B9C539}" srcOrd="1" destOrd="0" presId="urn:microsoft.com/office/officeart/2005/8/layout/vList4#2"/>
    <dgm:cxn modelId="{3506DA5D-24A2-4810-8050-510ECAB46B8F}" type="presOf" srcId="{FA490299-76B5-455A-BD42-DE4820C6E0DB}" destId="{0FC98E9E-724C-406F-98D1-5233AAE34CAF}" srcOrd="0" destOrd="0" presId="urn:microsoft.com/office/officeart/2005/8/layout/vList4#2"/>
    <dgm:cxn modelId="{59C33F0E-E70F-4736-9CC5-E53DE2192520}" srcId="{910C9622-5B9F-4575-B661-FBFD485310FA}" destId="{FA490299-76B5-455A-BD42-DE4820C6E0DB}" srcOrd="4" destOrd="0" parTransId="{752D6185-18B3-4650-944B-6A28B473F9E6}" sibTransId="{9D76D8A0-0B29-4107-ABB0-1C3E9516EE56}"/>
    <dgm:cxn modelId="{C84D68B3-8862-47DA-AB2F-3CA2A69739B3}" type="presOf" srcId="{7FEBC410-81CA-42C8-ACDD-21D0C8D02F60}" destId="{C91FB999-03FF-40C2-8AA7-0CCD286EF087}" srcOrd="0" destOrd="0" presId="urn:microsoft.com/office/officeart/2005/8/layout/vList4#2"/>
    <dgm:cxn modelId="{EEA9C5B3-76D5-4F4C-94AC-873FC8BC210C}" srcId="{910C9622-5B9F-4575-B661-FBFD485310FA}" destId="{1FC4C5C7-29E8-4FA1-9F59-C57AF42C3FB7}" srcOrd="3" destOrd="0" parTransId="{B37D3E20-8CF0-419B-A671-C56E74D94C53}" sibTransId="{8B6088B4-7576-4D22-A461-5AB13CB67498}"/>
    <dgm:cxn modelId="{866CAC85-FE0E-4ABF-A8AB-6CBF678C4954}" srcId="{910C9622-5B9F-4575-B661-FBFD485310FA}" destId="{036DA9AC-959E-44D9-9725-3381B3B5AFE9}" srcOrd="0" destOrd="0" parTransId="{C583F127-D3D7-4B24-9E04-2A5225708F74}" sibTransId="{9D561D5A-7AD2-47B2-BBB2-31773570B200}"/>
    <dgm:cxn modelId="{08960F5F-FC57-4B15-9D37-C57E43BC36C5}" type="presOf" srcId="{7B186372-1973-4D1A-AD7B-1CD4CFB54F4C}" destId="{CEB0E27F-6B29-4C06-8223-4FE8BBA553F1}" srcOrd="1" destOrd="0" presId="urn:microsoft.com/office/officeart/2005/8/layout/vList4#2"/>
    <dgm:cxn modelId="{58DD10DB-3534-4783-856E-8764A68E020F}" type="presOf" srcId="{BACE8E07-CA55-4555-B2B3-AF323B70FB92}" destId="{D970EF2C-4396-48AD-B46D-9AF281558586}" srcOrd="1" destOrd="0" presId="urn:microsoft.com/office/officeart/2005/8/layout/vList4#2"/>
    <dgm:cxn modelId="{D7BD53C2-2766-4335-AD16-8F1A0DFFC33D}" type="presOf" srcId="{FA490299-76B5-455A-BD42-DE4820C6E0DB}" destId="{6CD52E7F-A936-4B7B-ACFA-917DF73E8BAF}" srcOrd="1" destOrd="0" presId="urn:microsoft.com/office/officeart/2005/8/layout/vList4#2"/>
    <dgm:cxn modelId="{03235EEA-E794-469E-AC32-88FD4B5E74C4}" srcId="{910C9622-5B9F-4575-B661-FBFD485310FA}" destId="{510A764D-F798-45C5-B1E5-8B798616D659}" srcOrd="2" destOrd="0" parTransId="{04344099-4B29-4ABD-90B2-4C50C04893CD}" sibTransId="{C3274784-5206-4B05-99C6-948E23A09196}"/>
    <dgm:cxn modelId="{6EEECBA5-C696-42F2-8575-CC2F6D1A6E50}" srcId="{910C9622-5B9F-4575-B661-FBFD485310FA}" destId="{7790F3D8-A70D-45FA-9C95-B79D41201D17}" srcOrd="1" destOrd="0" parTransId="{D5B6F3F4-602D-48C2-9AA9-3016A00D2097}" sibTransId="{DC280773-A9E2-43EF-89F2-9709B5882280}"/>
    <dgm:cxn modelId="{995BF1D9-A4A0-4953-831D-460FA9C56D0F}" type="presParOf" srcId="{4C400FB2-CE3F-459E-8556-2DB73802C5B5}" destId="{AD3532DA-EA5B-41FF-8878-E487FF4D0FD0}" srcOrd="0" destOrd="0" presId="urn:microsoft.com/office/officeart/2005/8/layout/vList4#2"/>
    <dgm:cxn modelId="{EBC26FAE-C6F6-4ABE-93F5-174BAA9BD266}" type="presParOf" srcId="{AD3532DA-EA5B-41FF-8878-E487FF4D0FD0}" destId="{3B490BE2-4068-47B4-9C44-B9AE41841E88}" srcOrd="0" destOrd="0" presId="urn:microsoft.com/office/officeart/2005/8/layout/vList4#2"/>
    <dgm:cxn modelId="{FFC18101-E7C8-434F-9EED-90EEF121A36D}" type="presParOf" srcId="{AD3532DA-EA5B-41FF-8878-E487FF4D0FD0}" destId="{E57892B3-C3F4-4499-A959-25074969872D}" srcOrd="1" destOrd="0" presId="urn:microsoft.com/office/officeart/2005/8/layout/vList4#2"/>
    <dgm:cxn modelId="{7D276099-B1C0-4C7C-845A-5F98F8654E22}" type="presParOf" srcId="{AD3532DA-EA5B-41FF-8878-E487FF4D0FD0}" destId="{921A4FA9-BE1C-4B69-AE3F-0C5D15843102}" srcOrd="2" destOrd="0" presId="urn:microsoft.com/office/officeart/2005/8/layout/vList4#2"/>
    <dgm:cxn modelId="{F836ABC8-FB33-477A-9F86-BE80D786B246}" type="presParOf" srcId="{4C400FB2-CE3F-459E-8556-2DB73802C5B5}" destId="{378CAC17-F92D-4D99-A6F1-5B9D6859F7C4}" srcOrd="1" destOrd="0" presId="urn:microsoft.com/office/officeart/2005/8/layout/vList4#2"/>
    <dgm:cxn modelId="{50A0E310-D2C6-4B88-9357-7EF656AF6B7E}" type="presParOf" srcId="{4C400FB2-CE3F-459E-8556-2DB73802C5B5}" destId="{32200975-80F9-4E58-B0B2-DFA189A6CC6C}" srcOrd="2" destOrd="0" presId="urn:microsoft.com/office/officeart/2005/8/layout/vList4#2"/>
    <dgm:cxn modelId="{39AED282-0447-49B5-9BD5-CAF10CF899D5}" type="presParOf" srcId="{32200975-80F9-4E58-B0B2-DFA189A6CC6C}" destId="{4F71727F-5FB8-4847-BE65-428A65BD7CA4}" srcOrd="0" destOrd="0" presId="urn:microsoft.com/office/officeart/2005/8/layout/vList4#2"/>
    <dgm:cxn modelId="{FFD76883-E81A-436A-9093-27FB09039D4B}" type="presParOf" srcId="{32200975-80F9-4E58-B0B2-DFA189A6CC6C}" destId="{34F40417-75F2-4C4D-B087-E54337993F3A}" srcOrd="1" destOrd="0" presId="urn:microsoft.com/office/officeart/2005/8/layout/vList4#2"/>
    <dgm:cxn modelId="{79D3931F-593E-4415-A954-D68421202264}" type="presParOf" srcId="{32200975-80F9-4E58-B0B2-DFA189A6CC6C}" destId="{0AA54CE7-DCE1-4990-9965-5C3309F603A2}" srcOrd="2" destOrd="0" presId="urn:microsoft.com/office/officeart/2005/8/layout/vList4#2"/>
    <dgm:cxn modelId="{440E2029-1D8B-49EE-B2CA-6FEDE5E1CDD4}" type="presParOf" srcId="{4C400FB2-CE3F-459E-8556-2DB73802C5B5}" destId="{C5BD177E-4562-453E-BF92-56B52A86D229}" srcOrd="3" destOrd="0" presId="urn:microsoft.com/office/officeart/2005/8/layout/vList4#2"/>
    <dgm:cxn modelId="{A7DBFB18-FEFC-46C7-A2B6-C41234FA7868}" type="presParOf" srcId="{4C400FB2-CE3F-459E-8556-2DB73802C5B5}" destId="{D6E78CE5-6286-4777-B5E4-FF9CBD4B82E0}" srcOrd="4" destOrd="0" presId="urn:microsoft.com/office/officeart/2005/8/layout/vList4#2"/>
    <dgm:cxn modelId="{C08A0A00-3513-49F2-AA7C-EA4484C37706}" type="presParOf" srcId="{D6E78CE5-6286-4777-B5E4-FF9CBD4B82E0}" destId="{3B922D3C-BD84-4351-9309-6A79165BD07E}" srcOrd="0" destOrd="0" presId="urn:microsoft.com/office/officeart/2005/8/layout/vList4#2"/>
    <dgm:cxn modelId="{0E03DD85-26C2-40BD-9EC8-C1A8B191B970}" type="presParOf" srcId="{D6E78CE5-6286-4777-B5E4-FF9CBD4B82E0}" destId="{3D2B8866-7EDB-4847-AB2D-D97FEF9EC9DC}" srcOrd="1" destOrd="0" presId="urn:microsoft.com/office/officeart/2005/8/layout/vList4#2"/>
    <dgm:cxn modelId="{A74CB1A7-51F0-485C-9DEC-7BAAAB0BA267}" type="presParOf" srcId="{D6E78CE5-6286-4777-B5E4-FF9CBD4B82E0}" destId="{3C5A0DFF-8759-4C25-841F-896EB6B24599}" srcOrd="2" destOrd="0" presId="urn:microsoft.com/office/officeart/2005/8/layout/vList4#2"/>
    <dgm:cxn modelId="{63457CD0-4C4F-42D3-83DE-1CBD9CC04C35}" type="presParOf" srcId="{4C400FB2-CE3F-459E-8556-2DB73802C5B5}" destId="{584B2CB7-1245-4698-993E-2A58A603B597}" srcOrd="5" destOrd="0" presId="urn:microsoft.com/office/officeart/2005/8/layout/vList4#2"/>
    <dgm:cxn modelId="{F3FFD56A-FD7B-4509-A2BE-2B43A863D934}" type="presParOf" srcId="{4C400FB2-CE3F-459E-8556-2DB73802C5B5}" destId="{1A2DF9C5-936F-4AF3-A136-12B18792AF63}" srcOrd="6" destOrd="0" presId="urn:microsoft.com/office/officeart/2005/8/layout/vList4#2"/>
    <dgm:cxn modelId="{1CC4D01A-1861-426D-9B22-CB8015F439EF}" type="presParOf" srcId="{1A2DF9C5-936F-4AF3-A136-12B18792AF63}" destId="{498DC545-2A7A-43F0-B59D-DA5079E28DDD}" srcOrd="0" destOrd="0" presId="urn:microsoft.com/office/officeart/2005/8/layout/vList4#2"/>
    <dgm:cxn modelId="{6DD99B48-4F47-4D9C-9765-34A15CE6A9CF}" type="presParOf" srcId="{1A2DF9C5-936F-4AF3-A136-12B18792AF63}" destId="{423928E0-5BF1-4D72-B3F9-F5E24C39EB9A}" srcOrd="1" destOrd="0" presId="urn:microsoft.com/office/officeart/2005/8/layout/vList4#2"/>
    <dgm:cxn modelId="{BFE63BEB-CE79-43C7-BD47-A8F61FC41284}" type="presParOf" srcId="{1A2DF9C5-936F-4AF3-A136-12B18792AF63}" destId="{C5002167-8CD3-46E1-902E-EC552BDE797F}" srcOrd="2" destOrd="0" presId="urn:microsoft.com/office/officeart/2005/8/layout/vList4#2"/>
    <dgm:cxn modelId="{D3D158D3-2CB3-4DC3-9651-3D8C7DAD7682}" type="presParOf" srcId="{4C400FB2-CE3F-459E-8556-2DB73802C5B5}" destId="{68E7F040-2362-4203-B1D3-C6E76E630567}" srcOrd="7" destOrd="0" presId="urn:microsoft.com/office/officeart/2005/8/layout/vList4#2"/>
    <dgm:cxn modelId="{17B45ACD-8024-47DF-8AA6-7B1306C57130}" type="presParOf" srcId="{4C400FB2-CE3F-459E-8556-2DB73802C5B5}" destId="{F56410EF-FC41-4F20-8707-D0F8A19C50B2}" srcOrd="8" destOrd="0" presId="urn:microsoft.com/office/officeart/2005/8/layout/vList4#2"/>
    <dgm:cxn modelId="{4491A4E6-54BA-41ED-AD52-DC3BD25508EA}" type="presParOf" srcId="{F56410EF-FC41-4F20-8707-D0F8A19C50B2}" destId="{0FC98E9E-724C-406F-98D1-5233AAE34CAF}" srcOrd="0" destOrd="0" presId="urn:microsoft.com/office/officeart/2005/8/layout/vList4#2"/>
    <dgm:cxn modelId="{322559AF-93D0-454B-A393-E0897AA847F4}" type="presParOf" srcId="{F56410EF-FC41-4F20-8707-D0F8A19C50B2}" destId="{34B059A6-F4DB-42DF-B8A9-32E814150806}" srcOrd="1" destOrd="0" presId="urn:microsoft.com/office/officeart/2005/8/layout/vList4#2"/>
    <dgm:cxn modelId="{368FF107-E82D-4D7D-A405-E6583119FC26}" type="presParOf" srcId="{F56410EF-FC41-4F20-8707-D0F8A19C50B2}" destId="{6CD52E7F-A936-4B7B-ACFA-917DF73E8BAF}" srcOrd="2" destOrd="0" presId="urn:microsoft.com/office/officeart/2005/8/layout/vList4#2"/>
    <dgm:cxn modelId="{9F6DE4AC-DD1F-4F5C-8659-7D96BE7AD755}" type="presParOf" srcId="{4C400FB2-CE3F-459E-8556-2DB73802C5B5}" destId="{EEF8F21A-A141-4AEF-B6A9-494E34DBF20F}" srcOrd="9" destOrd="0" presId="urn:microsoft.com/office/officeart/2005/8/layout/vList4#2"/>
    <dgm:cxn modelId="{DF805587-175C-49A0-9C63-32C15D2E7744}" type="presParOf" srcId="{4C400FB2-CE3F-459E-8556-2DB73802C5B5}" destId="{A7D0B25B-C54D-4E26-A608-A19A3DD852FF}" srcOrd="10" destOrd="0" presId="urn:microsoft.com/office/officeart/2005/8/layout/vList4#2"/>
    <dgm:cxn modelId="{666E4AB5-2309-47FF-B232-9A06EADE149E}" type="presParOf" srcId="{A7D0B25B-C54D-4E26-A608-A19A3DD852FF}" destId="{050BB880-C7DD-4AA5-B93F-730BDB6AC698}" srcOrd="0" destOrd="0" presId="urn:microsoft.com/office/officeart/2005/8/layout/vList4#2"/>
    <dgm:cxn modelId="{3FF856D2-FD2F-4A55-B649-420408728BF6}" type="presParOf" srcId="{A7D0B25B-C54D-4E26-A608-A19A3DD852FF}" destId="{D8D1BF78-B3B4-4CAF-84B2-AA68B56F162E}" srcOrd="1" destOrd="0" presId="urn:microsoft.com/office/officeart/2005/8/layout/vList4#2"/>
    <dgm:cxn modelId="{BE8EC580-5570-4E52-857F-D027D12F0F1E}" type="presParOf" srcId="{A7D0B25B-C54D-4E26-A608-A19A3DD852FF}" destId="{A55AFCAC-4EE9-4A9A-A356-10020D51CB02}" srcOrd="2" destOrd="0" presId="urn:microsoft.com/office/officeart/2005/8/layout/vList4#2"/>
    <dgm:cxn modelId="{B3C0AF66-3D1A-48F9-B15A-D7D729DE7C2B}" type="presParOf" srcId="{4C400FB2-CE3F-459E-8556-2DB73802C5B5}" destId="{220FB7BF-0C4C-406E-8135-D58E83CBD69F}" srcOrd="11" destOrd="0" presId="urn:microsoft.com/office/officeart/2005/8/layout/vList4#2"/>
    <dgm:cxn modelId="{EA4958E3-48C3-42CC-8558-0B92D663B1DA}" type="presParOf" srcId="{4C400FB2-CE3F-459E-8556-2DB73802C5B5}" destId="{2E0D43BC-F482-41E0-9DEF-3C65D79B959D}" srcOrd="12" destOrd="0" presId="urn:microsoft.com/office/officeart/2005/8/layout/vList4#2"/>
    <dgm:cxn modelId="{26449D07-E50C-453A-9D3E-29030C0D5485}" type="presParOf" srcId="{2E0D43BC-F482-41E0-9DEF-3C65D79B959D}" destId="{23193E59-0873-4D81-9883-4668C4D15057}" srcOrd="0" destOrd="0" presId="urn:microsoft.com/office/officeart/2005/8/layout/vList4#2"/>
    <dgm:cxn modelId="{90C189EC-20B5-477E-8FDC-C73880D5A939}" type="presParOf" srcId="{2E0D43BC-F482-41E0-9DEF-3C65D79B959D}" destId="{198A7101-1C92-4E4F-8040-5695EBAE6FB0}" srcOrd="1" destOrd="0" presId="urn:microsoft.com/office/officeart/2005/8/layout/vList4#2"/>
    <dgm:cxn modelId="{A5771D8E-9EE0-4ED0-B949-27914ADC85C5}" type="presParOf" srcId="{2E0D43BC-F482-41E0-9DEF-3C65D79B959D}" destId="{002C40F1-AF3B-402C-B172-3F70DEF5E47F}" srcOrd="2" destOrd="0" presId="urn:microsoft.com/office/officeart/2005/8/layout/vList4#2"/>
    <dgm:cxn modelId="{97D32D01-3C07-4392-ACCD-02B00492D860}" type="presParOf" srcId="{4C400FB2-CE3F-459E-8556-2DB73802C5B5}" destId="{1E817F55-AC5D-4B4B-9ABA-151562CD93E2}" srcOrd="13" destOrd="0" presId="urn:microsoft.com/office/officeart/2005/8/layout/vList4#2"/>
    <dgm:cxn modelId="{329F26B9-EC85-4DC0-BB31-29854B5D5C58}" type="presParOf" srcId="{4C400FB2-CE3F-459E-8556-2DB73802C5B5}" destId="{089223D4-814B-4411-A40E-57856C69D793}" srcOrd="14" destOrd="0" presId="urn:microsoft.com/office/officeart/2005/8/layout/vList4#2"/>
    <dgm:cxn modelId="{E7AD0087-74B0-4714-A8AA-465CD7C51927}" type="presParOf" srcId="{089223D4-814B-4411-A40E-57856C69D793}" destId="{ED84C86E-9C32-4B39-8D18-2DAFB3AFF38E}" srcOrd="0" destOrd="0" presId="urn:microsoft.com/office/officeart/2005/8/layout/vList4#2"/>
    <dgm:cxn modelId="{9A48360E-4CE5-4606-9675-A7B3953F6B68}" type="presParOf" srcId="{089223D4-814B-4411-A40E-57856C69D793}" destId="{00ED586C-06CC-4C44-A370-4F765F6CADDD}" srcOrd="1" destOrd="0" presId="urn:microsoft.com/office/officeart/2005/8/layout/vList4#2"/>
    <dgm:cxn modelId="{3E9F064F-E5F1-4A05-8916-45FEF80E53CE}" type="presParOf" srcId="{089223D4-814B-4411-A40E-57856C69D793}" destId="{CEB0E27F-6B29-4C06-8223-4FE8BBA553F1}" srcOrd="2" destOrd="0" presId="urn:microsoft.com/office/officeart/2005/8/layout/vList4#2"/>
    <dgm:cxn modelId="{24434B43-D2E6-4E9A-AAF4-BF7037A4A17A}" type="presParOf" srcId="{4C400FB2-CE3F-459E-8556-2DB73802C5B5}" destId="{AD52BA8D-1B9C-474A-82D7-739B70DA816F}" srcOrd="15" destOrd="0" presId="urn:microsoft.com/office/officeart/2005/8/layout/vList4#2"/>
    <dgm:cxn modelId="{CBA355A1-EE81-46DE-87D2-69E7FE076A91}" type="presParOf" srcId="{4C400FB2-CE3F-459E-8556-2DB73802C5B5}" destId="{7726A2E9-95C3-4114-8417-58BE3875ECAC}" srcOrd="16" destOrd="0" presId="urn:microsoft.com/office/officeart/2005/8/layout/vList4#2"/>
    <dgm:cxn modelId="{CD17FB93-8E35-4C0E-AF3F-E245D1A501E6}" type="presParOf" srcId="{7726A2E9-95C3-4114-8417-58BE3875ECAC}" destId="{C91FB999-03FF-40C2-8AA7-0CCD286EF087}" srcOrd="0" destOrd="0" presId="urn:microsoft.com/office/officeart/2005/8/layout/vList4#2"/>
    <dgm:cxn modelId="{9589C61D-8789-48C5-9001-A9EA0598D4BF}" type="presParOf" srcId="{7726A2E9-95C3-4114-8417-58BE3875ECAC}" destId="{8FAAFEF5-8BC2-41E3-AC19-63D9FC855699}" srcOrd="1" destOrd="0" presId="urn:microsoft.com/office/officeart/2005/8/layout/vList4#2"/>
    <dgm:cxn modelId="{D38A7DB1-F16B-426A-B0A1-CBA54A95F5E1}" type="presParOf" srcId="{7726A2E9-95C3-4114-8417-58BE3875ECAC}" destId="{CCFBCF76-AF7E-4997-9F07-BC19C7B9C539}" srcOrd="2" destOrd="0" presId="urn:microsoft.com/office/officeart/2005/8/layout/vList4#2"/>
    <dgm:cxn modelId="{447FDD8F-2080-4D80-8DE0-FD74F0BC12FB}" type="presParOf" srcId="{4C400FB2-CE3F-459E-8556-2DB73802C5B5}" destId="{B96F0C8F-3D0C-46CC-944E-6FAFC83E950C}" srcOrd="17" destOrd="0" presId="urn:microsoft.com/office/officeart/2005/8/layout/vList4#2"/>
    <dgm:cxn modelId="{B873DEE0-E275-4346-9D1E-80D29605061C}" type="presParOf" srcId="{4C400FB2-CE3F-459E-8556-2DB73802C5B5}" destId="{6E730C9C-ABAD-49F7-9AB1-C951AAECFE88}" srcOrd="18" destOrd="0" presId="urn:microsoft.com/office/officeart/2005/8/layout/vList4#2"/>
    <dgm:cxn modelId="{748BD996-10AE-4A38-8407-495C37E2AF85}" type="presParOf" srcId="{6E730C9C-ABAD-49F7-9AB1-C951AAECFE88}" destId="{BD03011D-727C-4FFC-A0BE-B8223D03C451}" srcOrd="0" destOrd="0" presId="urn:microsoft.com/office/officeart/2005/8/layout/vList4#2"/>
    <dgm:cxn modelId="{0EB3F203-8090-416F-BCF2-6925E40FF625}" type="presParOf" srcId="{6E730C9C-ABAD-49F7-9AB1-C951AAECFE88}" destId="{530385DB-902B-4346-8C68-719F4EE4BBB9}" srcOrd="1" destOrd="0" presId="urn:microsoft.com/office/officeart/2005/8/layout/vList4#2"/>
    <dgm:cxn modelId="{D652947E-FAE4-4181-9884-739E02716D39}" type="presParOf" srcId="{6E730C9C-ABAD-49F7-9AB1-C951AAECFE88}" destId="{D970EF2C-4396-48AD-B46D-9AF281558586}" srcOrd="2" destOrd="0" presId="urn:microsoft.com/office/officeart/2005/8/layout/vList4#2"/>
  </dgm:cxnLst>
  <dgm:bg>
    <a:solidFill>
      <a:schemeClr val="tx2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7E02A2-EDC3-465F-8260-0CA874E470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DFA34-5C9F-4B68-8907-840CAE10D456}">
      <dgm:prSet phldrT="[Text]" custT="1"/>
      <dgm:spPr/>
      <dgm:t>
        <a:bodyPr/>
        <a:lstStyle/>
        <a:p>
          <a:r>
            <a:rPr lang="hi-IN" sz="1600" b="0" dirty="0" smtClean="0">
              <a:latin typeface="MS Reference Sans Serif" pitchFamily="34" charset="0"/>
            </a:rPr>
            <a:t>कदन्‍न को पोषक-अनाज के रूप में घोषित किया गया है ।</a:t>
          </a:r>
          <a:endParaRPr lang="en-US" sz="1600" b="0" dirty="0">
            <a:latin typeface="MS Reference Sans Serif" pitchFamily="34" charset="0"/>
          </a:endParaRPr>
        </a:p>
      </dgm:t>
    </dgm:pt>
    <dgm:pt modelId="{F642BC55-62E9-4436-92A9-EF6863567A03}" type="parTrans" cxnId="{21BE5AAE-23DD-4861-8B31-FA281B9136AD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5366980F-2A42-4F2B-BD1B-91AB7848007A}" type="sibTrans" cxnId="{21BE5AAE-23DD-4861-8B31-FA281B9136AD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D5C7D589-6501-4F99-9522-BAB3D064A443}">
      <dgm:prSet custT="1"/>
      <dgm:spPr/>
      <dgm:t>
        <a:bodyPr/>
        <a:lstStyle/>
        <a:p>
          <a:r>
            <a:rPr lang="hi-IN" sz="1600" b="0" dirty="0" smtClean="0">
              <a:latin typeface="MS Reference Sans Serif" pitchFamily="34" charset="0"/>
            </a:rPr>
            <a:t>वर्ष 2018 को </a:t>
          </a:r>
          <a:r>
            <a:rPr lang="en-US" sz="1600" b="0" dirty="0" smtClean="0">
              <a:latin typeface="MS Reference Sans Serif" pitchFamily="34" charset="0"/>
            </a:rPr>
            <a:t>“</a:t>
          </a:r>
          <a:r>
            <a:rPr lang="hi-IN" sz="1600" b="0" dirty="0" smtClean="0">
              <a:latin typeface="MS Reference Sans Serif" pitchFamily="34" charset="0"/>
            </a:rPr>
            <a:t>राष्‍ट्रीय मिलेट वर्ष</a:t>
          </a:r>
          <a:r>
            <a:rPr lang="en-US" sz="1600" b="0" dirty="0" smtClean="0">
              <a:latin typeface="MS Reference Sans Serif" pitchFamily="34" charset="0"/>
            </a:rPr>
            <a:t>”</a:t>
          </a:r>
          <a:r>
            <a:rPr lang="hi-IN" sz="1600" b="0" dirty="0" smtClean="0">
              <a:latin typeface="MS Reference Sans Serif" pitchFamily="34" charset="0"/>
            </a:rPr>
            <a:t> के रूप में मनाना ।</a:t>
          </a:r>
          <a:endParaRPr lang="en-US" sz="1600" b="0" dirty="0" smtClean="0">
            <a:latin typeface="MS Reference Sans Serif" pitchFamily="34" charset="0"/>
          </a:endParaRPr>
        </a:p>
      </dgm:t>
    </dgm:pt>
    <dgm:pt modelId="{24D1D09D-4404-4C3F-884D-10929FE4AB50}" type="parTrans" cxnId="{61CD143E-13F5-4E69-BCFC-88E90C70AAC6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C7DF00D6-4D26-4D5C-A147-EF39F5A5934C}" type="sibTrans" cxnId="{61CD143E-13F5-4E69-BCFC-88E90C70AAC6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1869B025-96BF-457B-9586-389D0651B874}">
      <dgm:prSet phldrT="[Text]" custT="1"/>
      <dgm:spPr/>
      <dgm:t>
        <a:bodyPr/>
        <a:lstStyle/>
        <a:p>
          <a:endParaRPr lang="en-US" sz="1600" b="0" dirty="0">
            <a:latin typeface="MS Reference Sans Serif" pitchFamily="34" charset="0"/>
          </a:endParaRPr>
        </a:p>
      </dgm:t>
    </dgm:pt>
    <dgm:pt modelId="{8F64DB2F-C096-4FD9-9167-99EAAFF25C09}" type="parTrans" cxnId="{2FCE1F09-B65D-4CEF-8FA5-BC500A8E5E8E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85B2ACB3-DDDC-41B4-A723-2556AACEACEE}" type="sibTrans" cxnId="{2FCE1F09-B65D-4CEF-8FA5-BC500A8E5E8E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4CE942BF-46EF-4526-8642-7DE64A637446}">
      <dgm:prSet custT="1"/>
      <dgm:spPr/>
      <dgm:t>
        <a:bodyPr/>
        <a:lstStyle/>
        <a:p>
          <a:endParaRPr lang="en-US" sz="1600" b="0" dirty="0" smtClean="0">
            <a:latin typeface="MS Reference Sans Serif" pitchFamily="34" charset="0"/>
          </a:endParaRPr>
        </a:p>
      </dgm:t>
    </dgm:pt>
    <dgm:pt modelId="{74614DCE-BADD-484C-890A-E7784C386988}" type="parTrans" cxnId="{B73EEB3D-3457-408E-9B42-9D19D0066936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60833190-0A62-414B-89CD-37B0AFF9402D}" type="sibTrans" cxnId="{B73EEB3D-3457-408E-9B42-9D19D0066936}">
      <dgm:prSet/>
      <dgm:spPr/>
      <dgm:t>
        <a:bodyPr/>
        <a:lstStyle/>
        <a:p>
          <a:endParaRPr lang="en-US" sz="1600" b="0">
            <a:latin typeface="MS Reference Sans Serif" pitchFamily="34" charset="0"/>
          </a:endParaRPr>
        </a:p>
      </dgm:t>
    </dgm:pt>
    <dgm:pt modelId="{4AAFCD79-7AEE-469D-BDB3-002A1637E2AE}" type="pres">
      <dgm:prSet presAssocID="{ED7E02A2-EDC3-465F-8260-0CA874E470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0AF3A4-B0E9-4723-922B-AAE1A8BE73E8}" type="pres">
      <dgm:prSet presAssocID="{1869B025-96BF-457B-9586-389D0651B874}" presName="composite" presStyleCnt="0"/>
      <dgm:spPr/>
    </dgm:pt>
    <dgm:pt modelId="{6DA777F4-BCB1-4AAB-8D8C-ECDBC82DFB3C}" type="pres">
      <dgm:prSet presAssocID="{1869B025-96BF-457B-9586-389D0651B87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75C6C-0BFC-4693-8D00-022B9E5991EF}" type="pres">
      <dgm:prSet presAssocID="{1869B025-96BF-457B-9586-389D0651B87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414BE-FA06-4BF7-8AE5-57C69DF727BB}" type="pres">
      <dgm:prSet presAssocID="{85B2ACB3-DDDC-41B4-A723-2556AACEACEE}" presName="sp" presStyleCnt="0"/>
      <dgm:spPr/>
    </dgm:pt>
    <dgm:pt modelId="{1A1AE778-6185-40CA-9917-5E9E2D27E7E9}" type="pres">
      <dgm:prSet presAssocID="{4CE942BF-46EF-4526-8642-7DE64A637446}" presName="composite" presStyleCnt="0"/>
      <dgm:spPr/>
    </dgm:pt>
    <dgm:pt modelId="{BB6D00D3-27EA-441F-A389-D572E6FE4112}" type="pres">
      <dgm:prSet presAssocID="{4CE942BF-46EF-4526-8642-7DE64A63744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E20C-BBA9-443F-B9A4-69FE9D94E957}" type="pres">
      <dgm:prSet presAssocID="{4CE942BF-46EF-4526-8642-7DE64A63744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E3BB8-08F7-4AED-A537-F69E92969B95}" type="presOf" srcId="{FBBDFA34-5C9F-4B68-8907-840CAE10D456}" destId="{04675C6C-0BFC-4693-8D00-022B9E5991EF}" srcOrd="0" destOrd="0" presId="urn:microsoft.com/office/officeart/2005/8/layout/chevron2"/>
    <dgm:cxn modelId="{2FCE1F09-B65D-4CEF-8FA5-BC500A8E5E8E}" srcId="{ED7E02A2-EDC3-465F-8260-0CA874E470F1}" destId="{1869B025-96BF-457B-9586-389D0651B874}" srcOrd="0" destOrd="0" parTransId="{8F64DB2F-C096-4FD9-9167-99EAAFF25C09}" sibTransId="{85B2ACB3-DDDC-41B4-A723-2556AACEACEE}"/>
    <dgm:cxn modelId="{0D38FB08-E792-4E7B-9B53-C81AAAB1718D}" type="presOf" srcId="{1869B025-96BF-457B-9586-389D0651B874}" destId="{6DA777F4-BCB1-4AAB-8D8C-ECDBC82DFB3C}" srcOrd="0" destOrd="0" presId="urn:microsoft.com/office/officeart/2005/8/layout/chevron2"/>
    <dgm:cxn modelId="{CBBA178F-AD8D-4CE2-B22D-FC990BF1A0BE}" type="presOf" srcId="{4CE942BF-46EF-4526-8642-7DE64A637446}" destId="{BB6D00D3-27EA-441F-A389-D572E6FE4112}" srcOrd="0" destOrd="0" presId="urn:microsoft.com/office/officeart/2005/8/layout/chevron2"/>
    <dgm:cxn modelId="{21BE5AAE-23DD-4861-8B31-FA281B9136AD}" srcId="{1869B025-96BF-457B-9586-389D0651B874}" destId="{FBBDFA34-5C9F-4B68-8907-840CAE10D456}" srcOrd="0" destOrd="0" parTransId="{F642BC55-62E9-4436-92A9-EF6863567A03}" sibTransId="{5366980F-2A42-4F2B-BD1B-91AB7848007A}"/>
    <dgm:cxn modelId="{B73EEB3D-3457-408E-9B42-9D19D0066936}" srcId="{ED7E02A2-EDC3-465F-8260-0CA874E470F1}" destId="{4CE942BF-46EF-4526-8642-7DE64A637446}" srcOrd="1" destOrd="0" parTransId="{74614DCE-BADD-484C-890A-E7784C386988}" sibTransId="{60833190-0A62-414B-89CD-37B0AFF9402D}"/>
    <dgm:cxn modelId="{61CD143E-13F5-4E69-BCFC-88E90C70AAC6}" srcId="{4CE942BF-46EF-4526-8642-7DE64A637446}" destId="{D5C7D589-6501-4F99-9522-BAB3D064A443}" srcOrd="0" destOrd="0" parTransId="{24D1D09D-4404-4C3F-884D-10929FE4AB50}" sibTransId="{C7DF00D6-4D26-4D5C-A147-EF39F5A5934C}"/>
    <dgm:cxn modelId="{20BAA724-DC4A-4429-B277-4EEC0029673D}" type="presOf" srcId="{D5C7D589-6501-4F99-9522-BAB3D064A443}" destId="{803AE20C-BBA9-443F-B9A4-69FE9D94E957}" srcOrd="0" destOrd="0" presId="urn:microsoft.com/office/officeart/2005/8/layout/chevron2"/>
    <dgm:cxn modelId="{6DCDB490-BE4A-4DCF-ADD7-4301F47E56A2}" type="presOf" srcId="{ED7E02A2-EDC3-465F-8260-0CA874E470F1}" destId="{4AAFCD79-7AEE-469D-BDB3-002A1637E2AE}" srcOrd="0" destOrd="0" presId="urn:microsoft.com/office/officeart/2005/8/layout/chevron2"/>
    <dgm:cxn modelId="{D3CB0D2B-F3FE-4FD6-886D-C3EF69D8BDF9}" type="presParOf" srcId="{4AAFCD79-7AEE-469D-BDB3-002A1637E2AE}" destId="{A10AF3A4-B0E9-4723-922B-AAE1A8BE73E8}" srcOrd="0" destOrd="0" presId="urn:microsoft.com/office/officeart/2005/8/layout/chevron2"/>
    <dgm:cxn modelId="{20CF0440-7FBD-451E-B16F-9A0ED7966F22}" type="presParOf" srcId="{A10AF3A4-B0E9-4723-922B-AAE1A8BE73E8}" destId="{6DA777F4-BCB1-4AAB-8D8C-ECDBC82DFB3C}" srcOrd="0" destOrd="0" presId="urn:microsoft.com/office/officeart/2005/8/layout/chevron2"/>
    <dgm:cxn modelId="{B8B300DA-4924-4B96-BE23-EBF9F22B4864}" type="presParOf" srcId="{A10AF3A4-B0E9-4723-922B-AAE1A8BE73E8}" destId="{04675C6C-0BFC-4693-8D00-022B9E5991EF}" srcOrd="1" destOrd="0" presId="urn:microsoft.com/office/officeart/2005/8/layout/chevron2"/>
    <dgm:cxn modelId="{D5C58BC7-AEA0-48E3-8B79-5FB922055977}" type="presParOf" srcId="{4AAFCD79-7AEE-469D-BDB3-002A1637E2AE}" destId="{018414BE-FA06-4BF7-8AE5-57C69DF727BB}" srcOrd="1" destOrd="0" presId="urn:microsoft.com/office/officeart/2005/8/layout/chevron2"/>
    <dgm:cxn modelId="{155726DC-B7A7-4D53-8295-841DA07CA91C}" type="presParOf" srcId="{4AAFCD79-7AEE-469D-BDB3-002A1637E2AE}" destId="{1A1AE778-6185-40CA-9917-5E9E2D27E7E9}" srcOrd="2" destOrd="0" presId="urn:microsoft.com/office/officeart/2005/8/layout/chevron2"/>
    <dgm:cxn modelId="{1DCE615F-9853-495B-A88E-74D1026CF860}" type="presParOf" srcId="{1A1AE778-6185-40CA-9917-5E9E2D27E7E9}" destId="{BB6D00D3-27EA-441F-A389-D572E6FE4112}" srcOrd="0" destOrd="0" presId="urn:microsoft.com/office/officeart/2005/8/layout/chevron2"/>
    <dgm:cxn modelId="{7FE53976-CC11-43FF-BEA4-DF7A2C19F831}" type="presParOf" srcId="{1A1AE778-6185-40CA-9917-5E9E2D27E7E9}" destId="{803AE20C-BBA9-443F-B9A4-69FE9D94E95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F4BC1-6D35-4AD2-B055-0C4A9DFF4F8E}" type="datetimeFigureOut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BA6925-6AA6-4EBD-A694-43598AEA3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FF6490-43AB-4A13-99EE-7A946C99E766}" type="datetimeFigureOut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E5CFE5-8E94-4363-BBB6-3134FC883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170DB-0529-4342-96E3-EE60180199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D4121-6975-4C68-9D91-B37A27D753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DABB3-98DA-421E-B487-CD1C287E45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A107-245F-4C7D-9112-1D69B1C513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5D81AF-EC6E-4456-92EE-7E62837440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Central Govt. hereby declare Millets as Nutri Cereals vide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6A001-59CB-49A7-AA10-07B13E618B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36D8B0-3F30-448F-B7B8-1DA5F4AB20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885329-9B12-472C-939F-BA0F4976EA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0BD59-E8C8-4C0E-AF8F-9D20B46DD2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25-0102-460A-BC6B-990CE34FF8A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69BC7-10C1-4F30-8179-66FEF430F3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FA842-01CB-496B-8EF2-5B1967966A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7FF5E-8EC5-469B-B885-6DD4656DFF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11A7C-4C3D-4376-815B-4BE4943750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31658-A4DC-4494-B51E-FF7FDB19FC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DB34D-C19D-4750-A07C-B272E9DC31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B96D0-5C2A-4D92-B594-33CFF213A6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B3EC-CBF9-4A71-AE91-166A04863C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B7F01-24DD-47F1-BCBD-51A22A44A1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A8D86-BE39-4087-876F-C402623860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207F-0BB4-4131-9C26-A8CD261F891F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B592-75DC-4F7B-8A47-900B8874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31B5-CF75-4BF8-B200-5BA13D65EEA9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7658-CB57-47AF-B980-174EC9607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E5EF-4339-4698-A29A-07CE401652DD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7E17-96B7-47EB-95B5-CF62AD2D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5F12-0B9C-404B-81DA-AAFFE09B59E1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F87A-5CDC-411C-9D2F-CDECE231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169D-B92D-49BA-A2C2-EAAFAF5CD81C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A6D2-4410-42D0-A1A8-D4B22BB9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8523-33E2-46A8-AB58-1B561ECBF12F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D72C-4F93-4A25-A091-4B538966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5291-4E75-46DD-821C-FE06DD34BA35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2357C-C4DE-44D7-8CF9-1E4682F9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59A7-AFAA-4F8C-93BF-27CE90716019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0C63-22F4-4B13-9360-28030CCB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55A8-21ED-4F9D-8D8A-6874F9A3DD8B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5A71-B2BE-4649-B792-FB89BAA1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FEFA-3E83-4DC0-86CE-8C60E0A3F6F2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971D-7DD9-4BD4-98A8-C1C6617B0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F1C8-B10C-40D1-88C1-EB222C247046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099B-C959-4D6E-A7A6-F3C4194F2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86BF1-D4B9-4218-9ABD-6CAD79A30AEE}" type="datetime1">
              <a:rPr lang="en-US"/>
              <a:pPr>
                <a:defRPr/>
              </a:pPr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4B9E6-C76A-42CA-A8A2-136EA2DD7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5EE6E-8F6D-4CFA-A7CA-C06D5C730A7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638300"/>
            <a:ext cx="8229600" cy="24929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4400" b="1" dirty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एनएफएसएम-पोषक अनाज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i-IN" sz="1200" b="1" dirty="0">
              <a:ln w="11430">
                <a:noFill/>
              </a:ln>
              <a:solidFill>
                <a:srgbClr val="00206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4400" b="1" dirty="0">
                <a:ln w="11430">
                  <a:noFill/>
                </a:ln>
                <a:solidFill>
                  <a:srgbClr val="0070C0"/>
                </a:solidFill>
              </a:rPr>
              <a:t>राष्ट्रीय मिलेट (पोषक अनाज)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i-IN" sz="1200" b="1" dirty="0">
              <a:ln w="11430">
                <a:noFill/>
              </a:ln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4400" b="1" dirty="0">
                <a:ln w="11430">
                  <a:noFill/>
                </a:ln>
                <a:solidFill>
                  <a:srgbClr val="0070C0"/>
                </a:solidFill>
                <a:latin typeface="+mn-lt"/>
                <a:cs typeface="+mn-cs"/>
              </a:rPr>
              <a:t>वर्ष- 2018</a:t>
            </a:r>
            <a:endParaRPr lang="en-US" sz="4400" b="1" dirty="0">
              <a:ln w="11430">
                <a:noFill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3848100"/>
            <a:ext cx="8001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b="1" spc="50" dirty="0">
              <a:ln w="11430"/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भारत सरकार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कृषि, सहकारिता एवं किसान कल्याण</a:t>
            </a:r>
            <a:r>
              <a:rPr lang="en-US" sz="2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hi-IN" sz="24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विभाग</a:t>
            </a:r>
            <a:endParaRPr lang="en-US" sz="2400" b="1" spc="50" dirty="0">
              <a:ln w="11430"/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3" name="Picture 2" descr="C:\Users\SUN\Desktop\200px-Emblem_of_India_svg.pn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191000" y="342900"/>
            <a:ext cx="533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D:\ALL PNG PIC\NFSM LOGO\NFSM 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23900"/>
            <a:ext cx="838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C:\Users\SUN\Desktop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838" y="571500"/>
            <a:ext cx="10969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784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9911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967288"/>
            <a:ext cx="6286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9784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5005388"/>
            <a:ext cx="6286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0165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992688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5005388"/>
            <a:ext cx="6286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003800"/>
            <a:ext cx="6286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014913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9911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003800"/>
            <a:ext cx="6286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0292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041900"/>
            <a:ext cx="6286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0165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0292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4" descr="C:\Users\SUN\Desktop\Nutri Cereals Images data\Epi-Hybrid-Bajra-SDL336968214-1-a85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15350" y="5016500"/>
            <a:ext cx="628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DAB01-F5E7-45CF-9E58-B588FA710F9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कुल पोषक अनाजों का </a:t>
            </a: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</a:rPr>
              <a:t>क्षेत्र, उत्पादन और उपज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270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228600" y="952500"/>
          <a:ext cx="8305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383A-D0BB-4B7A-ADC6-E42917D6C26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ज्‍वार और बाजरा के उत्‍पादन में प्रमुख राज्‍य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(2017-18)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294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152400" y="8763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343400" y="1714500"/>
          <a:ext cx="441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2E7CB-205E-41AF-BA6A-F45B82B9021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रागी और छोटे मिलेट के उत्‍पादन के प्रमुख राज्‍य 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(2017-18)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318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/>
          <p:nvPr/>
        </p:nvGraphicFramePr>
        <p:xfrm>
          <a:off x="533400" y="952500"/>
          <a:ext cx="4114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038600" y="2324100"/>
          <a:ext cx="487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6B8C-7828-4A9D-9187-B5E0730A890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पोषक अनाजों से संबंधित समस्‍याएं</a:t>
            </a:r>
            <a:endParaRPr lang="en-US" sz="32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4342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4"/>
          <p:cNvGrpSpPr>
            <a:grpSpLocks/>
          </p:cNvGrpSpPr>
          <p:nvPr/>
        </p:nvGrpSpPr>
        <p:grpSpPr bwMode="auto">
          <a:xfrm>
            <a:off x="609600" y="955675"/>
            <a:ext cx="7467600" cy="4492625"/>
            <a:chOff x="28575" y="617453"/>
            <a:chExt cx="7978775" cy="6156410"/>
          </a:xfrm>
        </p:grpSpPr>
        <p:sp>
          <p:nvSpPr>
            <p:cNvPr id="14" name="Left Arrow Callout 13"/>
            <p:cNvSpPr/>
            <p:nvPr/>
          </p:nvSpPr>
          <p:spPr>
            <a:xfrm>
              <a:off x="3001958" y="2597076"/>
              <a:ext cx="2016743" cy="1253036"/>
            </a:xfrm>
            <a:prstGeom prst="leftArrowCallout">
              <a:avLst>
                <a:gd name="adj1" fmla="val 25000"/>
                <a:gd name="adj2" fmla="val 50000"/>
                <a:gd name="adj3" fmla="val 55952"/>
                <a:gd name="adj4" fmla="val 64977"/>
              </a:avLst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500" b="1" dirty="0">
                  <a:solidFill>
                    <a:schemeClr val="tx1"/>
                  </a:solidFill>
                </a:rPr>
                <a:t>उचित प्रसंस्करण प्रौद्योगिकी की कमी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Arrow Callout 14"/>
            <p:cNvSpPr/>
            <p:nvPr/>
          </p:nvSpPr>
          <p:spPr>
            <a:xfrm>
              <a:off x="684993" y="2590550"/>
              <a:ext cx="1750446" cy="1159493"/>
            </a:xfrm>
            <a:prstGeom prst="rightArrowCallout">
              <a:avLst>
                <a:gd name="adj1" fmla="val 25000"/>
                <a:gd name="adj2" fmla="val 47495"/>
                <a:gd name="adj3" fmla="val 48995"/>
                <a:gd name="adj4" fmla="val 60696"/>
              </a:avLst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500" b="1" dirty="0">
                  <a:solidFill>
                    <a:schemeClr val="tx1"/>
                  </a:solidFill>
                </a:rPr>
                <a:t>छिलका के साथ छोटे अनाज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5"/>
            <p:cNvSpPr>
              <a:spLocks noChangeAspect="1"/>
            </p:cNvSpPr>
            <p:nvPr/>
          </p:nvSpPr>
          <p:spPr>
            <a:xfrm>
              <a:off x="5943114" y="904607"/>
              <a:ext cx="1168659" cy="1168196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किसानों की हिचक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6"/>
            <p:cNvSpPr>
              <a:spLocks noChangeAspect="1"/>
            </p:cNvSpPr>
            <p:nvPr/>
          </p:nvSpPr>
          <p:spPr>
            <a:xfrm>
              <a:off x="6053364" y="4163371"/>
              <a:ext cx="1239899" cy="1144266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उच्च कीमत पर बेचे गए अन्य अनाज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7"/>
            <p:cNvSpPr>
              <a:spLocks noChangeAspect="1"/>
            </p:cNvSpPr>
            <p:nvPr/>
          </p:nvSpPr>
          <p:spPr>
            <a:xfrm>
              <a:off x="4881313" y="824118"/>
              <a:ext cx="1082155" cy="1081178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कम उपज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9"/>
            <p:cNvSpPr>
              <a:spLocks noChangeAspect="1"/>
            </p:cNvSpPr>
            <p:nvPr/>
          </p:nvSpPr>
          <p:spPr>
            <a:xfrm>
              <a:off x="4876224" y="4633260"/>
              <a:ext cx="1258557" cy="1255212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अल्‍प उपयोग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10"/>
            <p:cNvSpPr>
              <a:spLocks noChangeAspect="1"/>
            </p:cNvSpPr>
            <p:nvPr/>
          </p:nvSpPr>
          <p:spPr>
            <a:xfrm>
              <a:off x="3692298" y="617453"/>
              <a:ext cx="1212761" cy="1211704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जागरुकता की कमी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11"/>
            <p:cNvSpPr>
              <a:spLocks noChangeAspect="1"/>
            </p:cNvSpPr>
            <p:nvPr/>
          </p:nvSpPr>
          <p:spPr>
            <a:xfrm>
              <a:off x="6786109" y="2179397"/>
              <a:ext cx="983778" cy="983285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उचित बाजार की कमी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12"/>
            <p:cNvSpPr>
              <a:spLocks noChangeAspect="1"/>
            </p:cNvSpPr>
            <p:nvPr/>
          </p:nvSpPr>
          <p:spPr>
            <a:xfrm>
              <a:off x="6704693" y="3223594"/>
              <a:ext cx="1041447" cy="1042022"/>
            </a:xfrm>
            <a:prstGeom prst="ellipse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1200" b="1" dirty="0">
                  <a:solidFill>
                    <a:schemeClr val="tx1"/>
                  </a:solidFill>
                </a:rPr>
                <a:t>कम अनाज आपूर्ति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49743" y="6062505"/>
              <a:ext cx="6857607" cy="711358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935" tIns="13967" rIns="27935" bIns="13967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2700" b="1" dirty="0">
                  <a:solidFill>
                    <a:schemeClr val="tx1"/>
                  </a:solidFill>
                </a:rPr>
                <a:t>प्रसंस्कृत छोटे मिलेट्स की बेहतर मांग</a:t>
              </a:r>
              <a:endParaRPr lang="en-US" sz="27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354" name="Group 18"/>
            <p:cNvGrpSpPr>
              <a:grpSpLocks/>
            </p:cNvGrpSpPr>
            <p:nvPr/>
          </p:nvGrpSpPr>
          <p:grpSpPr bwMode="auto">
            <a:xfrm>
              <a:off x="3733006" y="4789889"/>
              <a:ext cx="1180533" cy="1148616"/>
              <a:chOff x="3733006" y="4789502"/>
              <a:chExt cx="1180533" cy="1149149"/>
            </a:xfrm>
          </p:grpSpPr>
          <p:sp>
            <p:nvSpPr>
              <p:cNvPr id="33" name="Oval 13"/>
              <p:cNvSpPr>
                <a:spLocks noChangeAspect="1"/>
              </p:cNvSpPr>
              <p:nvPr/>
            </p:nvSpPr>
            <p:spPr>
              <a:xfrm>
                <a:off x="3765234" y="4789502"/>
                <a:ext cx="1148305" cy="1149149"/>
              </a:xfrm>
              <a:prstGeom prst="ellips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935" tIns="13967" rIns="27935" bIns="13967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/>
              </a:p>
            </p:txBody>
          </p:sp>
          <p:sp>
            <p:nvSpPr>
              <p:cNvPr id="34" name="TextBox 17"/>
              <p:cNvSpPr txBox="1">
                <a:spLocks noChangeArrowheads="1"/>
              </p:cNvSpPr>
              <p:nvPr/>
            </p:nvSpPr>
            <p:spPr bwMode="auto">
              <a:xfrm>
                <a:off x="3733006" y="5028908"/>
                <a:ext cx="1143217" cy="3786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i-IN" sz="1200" b="1" dirty="0">
                    <a:latin typeface="+mj-lt"/>
                    <a:cs typeface="+mn-cs"/>
                  </a:rPr>
                  <a:t>कम किफायत</a:t>
                </a:r>
                <a:endParaRPr lang="en-US" sz="1200" b="1" dirty="0">
                  <a:latin typeface="+mj-lt"/>
                  <a:cs typeface="+mn-cs"/>
                </a:endParaRPr>
              </a:p>
            </p:txBody>
          </p:sp>
        </p:grpSp>
        <p:pic>
          <p:nvPicPr>
            <p:cNvPr id="14355" name="Picture 2" descr="J:\Volume F\SMLT Images\DualView0030.tif"/>
            <p:cNvPicPr>
              <a:picLocks noChangeAspect="1" noChangeArrowheads="1"/>
            </p:cNvPicPr>
            <p:nvPr/>
          </p:nvPicPr>
          <p:blipFill>
            <a:blip r:embed="rId4"/>
            <a:srcRect l="28235" t="10155" r="28128" b="15292"/>
            <a:stretch>
              <a:fillRect/>
            </a:stretch>
          </p:blipFill>
          <p:spPr bwMode="auto">
            <a:xfrm>
              <a:off x="381000" y="4648200"/>
              <a:ext cx="720725" cy="110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TextBox 21"/>
            <p:cNvSpPr txBox="1">
              <a:spLocks noChangeArrowheads="1"/>
            </p:cNvSpPr>
            <p:nvPr/>
          </p:nvSpPr>
          <p:spPr bwMode="auto">
            <a:xfrm>
              <a:off x="606425" y="4129088"/>
              <a:ext cx="622065" cy="506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i-IN">
                  <a:latin typeface="Calibri" pitchFamily="34" charset="0"/>
                </a:rPr>
                <a:t>लेमा</a:t>
              </a:r>
              <a:endParaRPr lang="en-IN">
                <a:latin typeface="Calibri" pitchFamily="34" charset="0"/>
              </a:endParaRPr>
            </a:p>
          </p:txBody>
        </p:sp>
        <p:sp>
          <p:nvSpPr>
            <p:cNvPr id="14357" name="TextBox 22"/>
            <p:cNvSpPr txBox="1">
              <a:spLocks noChangeArrowheads="1"/>
            </p:cNvSpPr>
            <p:nvPr/>
          </p:nvSpPr>
          <p:spPr bwMode="auto">
            <a:xfrm>
              <a:off x="28575" y="5816600"/>
              <a:ext cx="654607" cy="506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i-IN">
                  <a:latin typeface="Calibri" pitchFamily="34" charset="0"/>
                </a:rPr>
                <a:t>पाली</a:t>
              </a:r>
              <a:endParaRPr lang="en-IN">
                <a:latin typeface="Calibri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824952" y="4463296"/>
              <a:ext cx="315435" cy="228982"/>
            </a:xfrm>
            <a:prstGeom prst="straightConnector1">
              <a:avLst/>
            </a:prstGeom>
            <a:ln w="28575">
              <a:solidFill>
                <a:srgbClr val="66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9" name="Group 29"/>
            <p:cNvGrpSpPr>
              <a:grpSpLocks/>
            </p:cNvGrpSpPr>
            <p:nvPr/>
          </p:nvGrpSpPr>
          <p:grpSpPr bwMode="auto">
            <a:xfrm>
              <a:off x="1676399" y="1143001"/>
              <a:ext cx="2057401" cy="4419598"/>
              <a:chOff x="1721758" y="1142997"/>
              <a:chExt cx="2058067" cy="4419830"/>
            </a:xfrm>
          </p:grpSpPr>
          <p:sp>
            <p:nvSpPr>
              <p:cNvPr id="14360" name="Freeform 6"/>
              <p:cNvSpPr>
                <a:spLocks/>
              </p:cNvSpPr>
              <p:nvPr/>
            </p:nvSpPr>
            <p:spPr bwMode="auto">
              <a:xfrm>
                <a:off x="1723300" y="1142997"/>
                <a:ext cx="2056525" cy="2172564"/>
              </a:xfrm>
              <a:custGeom>
                <a:avLst/>
                <a:gdLst>
                  <a:gd name="T0" fmla="*/ 0 w 4059"/>
                  <a:gd name="T1" fmla="*/ 0 h 4720"/>
                  <a:gd name="T2" fmla="*/ 2147483647 w 4059"/>
                  <a:gd name="T3" fmla="*/ 2147483647 h 4720"/>
                  <a:gd name="T4" fmla="*/ 2147483647 w 4059"/>
                  <a:gd name="T5" fmla="*/ 2147483647 h 4720"/>
                  <a:gd name="T6" fmla="*/ 2147483647 w 4059"/>
                  <a:gd name="T7" fmla="*/ 2147483647 h 4720"/>
                  <a:gd name="T8" fmla="*/ 2147483647 w 4059"/>
                  <a:gd name="T9" fmla="*/ 2147483647 h 4720"/>
                  <a:gd name="T10" fmla="*/ 2147483647 w 4059"/>
                  <a:gd name="T11" fmla="*/ 2147483647 h 4720"/>
                  <a:gd name="T12" fmla="*/ 2147483647 w 4059"/>
                  <a:gd name="T13" fmla="*/ 2147483647 h 4720"/>
                  <a:gd name="T14" fmla="*/ 2147483647 w 4059"/>
                  <a:gd name="T15" fmla="*/ 2147483647 h 4720"/>
                  <a:gd name="T16" fmla="*/ 2147483647 w 4059"/>
                  <a:gd name="T17" fmla="*/ 2147483647 h 4720"/>
                  <a:gd name="T18" fmla="*/ 2147483647 w 4059"/>
                  <a:gd name="T19" fmla="*/ 2147483647 h 4720"/>
                  <a:gd name="T20" fmla="*/ 2147483647 w 4059"/>
                  <a:gd name="T21" fmla="*/ 2147483647 h 4720"/>
                  <a:gd name="T22" fmla="*/ 2147483647 w 4059"/>
                  <a:gd name="T23" fmla="*/ 2147483647 h 4720"/>
                  <a:gd name="T24" fmla="*/ 2147483647 w 4059"/>
                  <a:gd name="T25" fmla="*/ 2147483647 h 4720"/>
                  <a:gd name="T26" fmla="*/ 2147483647 w 4059"/>
                  <a:gd name="T27" fmla="*/ 2147483647 h 4720"/>
                  <a:gd name="T28" fmla="*/ 2147483647 w 4059"/>
                  <a:gd name="T29" fmla="*/ 2147483647 h 4720"/>
                  <a:gd name="T30" fmla="*/ 2147483647 w 4059"/>
                  <a:gd name="T31" fmla="*/ 2147483647 h 4720"/>
                  <a:gd name="T32" fmla="*/ 2147483647 w 4059"/>
                  <a:gd name="T33" fmla="*/ 2147483647 h 4720"/>
                  <a:gd name="T34" fmla="*/ 2147483647 w 4059"/>
                  <a:gd name="T35" fmla="*/ 2147483647 h 4720"/>
                  <a:gd name="T36" fmla="*/ 2147483647 w 4059"/>
                  <a:gd name="T37" fmla="*/ 2147483647 h 4720"/>
                  <a:gd name="T38" fmla="*/ 2147483647 w 4059"/>
                  <a:gd name="T39" fmla="*/ 2147483647 h 4720"/>
                  <a:gd name="T40" fmla="*/ 2147483647 w 4059"/>
                  <a:gd name="T41" fmla="*/ 2147483647 h 4720"/>
                  <a:gd name="T42" fmla="*/ 2147483647 w 4059"/>
                  <a:gd name="T43" fmla="*/ 2147483647 h 4720"/>
                  <a:gd name="T44" fmla="*/ 0 w 4059"/>
                  <a:gd name="T45" fmla="*/ 0 h 47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59"/>
                  <a:gd name="T70" fmla="*/ 0 h 4720"/>
                  <a:gd name="T71" fmla="*/ 4059 w 4059"/>
                  <a:gd name="T72" fmla="*/ 4720 h 47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59" h="4720">
                    <a:moveTo>
                      <a:pt x="0" y="0"/>
                    </a:moveTo>
                    <a:lnTo>
                      <a:pt x="19" y="1350"/>
                    </a:lnTo>
                    <a:cubicBezTo>
                      <a:pt x="51" y="1688"/>
                      <a:pt x="107" y="1846"/>
                      <a:pt x="195" y="2029"/>
                    </a:cubicBezTo>
                    <a:cubicBezTo>
                      <a:pt x="283" y="2212"/>
                      <a:pt x="435" y="2349"/>
                      <a:pt x="547" y="2449"/>
                    </a:cubicBezTo>
                    <a:cubicBezTo>
                      <a:pt x="659" y="2549"/>
                      <a:pt x="772" y="2582"/>
                      <a:pt x="867" y="2629"/>
                    </a:cubicBezTo>
                    <a:cubicBezTo>
                      <a:pt x="962" y="2675"/>
                      <a:pt x="1035" y="2685"/>
                      <a:pt x="1115" y="2728"/>
                    </a:cubicBezTo>
                    <a:cubicBezTo>
                      <a:pt x="1195" y="2772"/>
                      <a:pt x="1283" y="2823"/>
                      <a:pt x="1344" y="2886"/>
                    </a:cubicBezTo>
                    <a:cubicBezTo>
                      <a:pt x="1405" y="2949"/>
                      <a:pt x="1452" y="3025"/>
                      <a:pt x="1483" y="3108"/>
                    </a:cubicBezTo>
                    <a:cubicBezTo>
                      <a:pt x="1514" y="3191"/>
                      <a:pt x="1523" y="3121"/>
                      <a:pt x="1531" y="3388"/>
                    </a:cubicBezTo>
                    <a:lnTo>
                      <a:pt x="1531" y="4713"/>
                    </a:lnTo>
                    <a:lnTo>
                      <a:pt x="2523" y="4720"/>
                    </a:lnTo>
                    <a:lnTo>
                      <a:pt x="2515" y="3448"/>
                    </a:lnTo>
                    <a:cubicBezTo>
                      <a:pt x="2516" y="3197"/>
                      <a:pt x="2503" y="3301"/>
                      <a:pt x="2531" y="3215"/>
                    </a:cubicBezTo>
                    <a:cubicBezTo>
                      <a:pt x="2559" y="3128"/>
                      <a:pt x="2611" y="3010"/>
                      <a:pt x="2683" y="2928"/>
                    </a:cubicBezTo>
                    <a:cubicBezTo>
                      <a:pt x="2755" y="2846"/>
                      <a:pt x="2871" y="2779"/>
                      <a:pt x="2963" y="2725"/>
                    </a:cubicBezTo>
                    <a:cubicBezTo>
                      <a:pt x="3055" y="2671"/>
                      <a:pt x="3158" y="2639"/>
                      <a:pt x="3235" y="2602"/>
                    </a:cubicBezTo>
                    <a:cubicBezTo>
                      <a:pt x="3312" y="2565"/>
                      <a:pt x="3368" y="2541"/>
                      <a:pt x="3427" y="2502"/>
                    </a:cubicBezTo>
                    <a:cubicBezTo>
                      <a:pt x="3486" y="2463"/>
                      <a:pt x="3531" y="2418"/>
                      <a:pt x="3587" y="2369"/>
                    </a:cubicBezTo>
                    <a:cubicBezTo>
                      <a:pt x="3643" y="2320"/>
                      <a:pt x="3698" y="2293"/>
                      <a:pt x="3763" y="2205"/>
                    </a:cubicBezTo>
                    <a:cubicBezTo>
                      <a:pt x="3828" y="2117"/>
                      <a:pt x="3927" y="1981"/>
                      <a:pt x="3975" y="1839"/>
                    </a:cubicBezTo>
                    <a:cubicBezTo>
                      <a:pt x="4023" y="1697"/>
                      <a:pt x="4037" y="1654"/>
                      <a:pt x="4051" y="1350"/>
                    </a:cubicBezTo>
                    <a:lnTo>
                      <a:pt x="4059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5"/>
                <a:srcRect/>
                <a:stretch>
                  <a:fillRect/>
                </a:stretch>
              </a:blip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61" name="Freeform 9"/>
              <p:cNvSpPr>
                <a:spLocks/>
              </p:cNvSpPr>
              <p:nvPr/>
            </p:nvSpPr>
            <p:spPr bwMode="auto">
              <a:xfrm flipH="1" flipV="1">
                <a:off x="1721758" y="3296926"/>
                <a:ext cx="2058066" cy="2265901"/>
              </a:xfrm>
              <a:custGeom>
                <a:avLst/>
                <a:gdLst>
                  <a:gd name="T0" fmla="*/ 0 w 4059"/>
                  <a:gd name="T1" fmla="*/ 0 h 4720"/>
                  <a:gd name="T2" fmla="*/ 2147483647 w 4059"/>
                  <a:gd name="T3" fmla="*/ 2147483647 h 4720"/>
                  <a:gd name="T4" fmla="*/ 2147483647 w 4059"/>
                  <a:gd name="T5" fmla="*/ 2147483647 h 4720"/>
                  <a:gd name="T6" fmla="*/ 2147483647 w 4059"/>
                  <a:gd name="T7" fmla="*/ 2147483647 h 4720"/>
                  <a:gd name="T8" fmla="*/ 2147483647 w 4059"/>
                  <a:gd name="T9" fmla="*/ 2147483647 h 4720"/>
                  <a:gd name="T10" fmla="*/ 2147483647 w 4059"/>
                  <a:gd name="T11" fmla="*/ 2147483647 h 4720"/>
                  <a:gd name="T12" fmla="*/ 2147483647 w 4059"/>
                  <a:gd name="T13" fmla="*/ 2147483647 h 4720"/>
                  <a:gd name="T14" fmla="*/ 2147483647 w 4059"/>
                  <a:gd name="T15" fmla="*/ 2147483647 h 4720"/>
                  <a:gd name="T16" fmla="*/ 2147483647 w 4059"/>
                  <a:gd name="T17" fmla="*/ 2147483647 h 4720"/>
                  <a:gd name="T18" fmla="*/ 2147483647 w 4059"/>
                  <a:gd name="T19" fmla="*/ 2147483647 h 4720"/>
                  <a:gd name="T20" fmla="*/ 2147483647 w 4059"/>
                  <a:gd name="T21" fmla="*/ 2147483647 h 4720"/>
                  <a:gd name="T22" fmla="*/ 2147483647 w 4059"/>
                  <a:gd name="T23" fmla="*/ 2147483647 h 4720"/>
                  <a:gd name="T24" fmla="*/ 2147483647 w 4059"/>
                  <a:gd name="T25" fmla="*/ 2147483647 h 4720"/>
                  <a:gd name="T26" fmla="*/ 2147483647 w 4059"/>
                  <a:gd name="T27" fmla="*/ 2147483647 h 4720"/>
                  <a:gd name="T28" fmla="*/ 2147483647 w 4059"/>
                  <a:gd name="T29" fmla="*/ 2147483647 h 4720"/>
                  <a:gd name="T30" fmla="*/ 2147483647 w 4059"/>
                  <a:gd name="T31" fmla="*/ 2147483647 h 4720"/>
                  <a:gd name="T32" fmla="*/ 2147483647 w 4059"/>
                  <a:gd name="T33" fmla="*/ 2147483647 h 4720"/>
                  <a:gd name="T34" fmla="*/ 2147483647 w 4059"/>
                  <a:gd name="T35" fmla="*/ 2147483647 h 4720"/>
                  <a:gd name="T36" fmla="*/ 2147483647 w 4059"/>
                  <a:gd name="T37" fmla="*/ 2147483647 h 4720"/>
                  <a:gd name="T38" fmla="*/ 2147483647 w 4059"/>
                  <a:gd name="T39" fmla="*/ 2147483647 h 4720"/>
                  <a:gd name="T40" fmla="*/ 2147483647 w 4059"/>
                  <a:gd name="T41" fmla="*/ 2147483647 h 4720"/>
                  <a:gd name="T42" fmla="*/ 2147483647 w 4059"/>
                  <a:gd name="T43" fmla="*/ 2147483647 h 4720"/>
                  <a:gd name="T44" fmla="*/ 0 w 4059"/>
                  <a:gd name="T45" fmla="*/ 0 h 47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59"/>
                  <a:gd name="T70" fmla="*/ 0 h 4720"/>
                  <a:gd name="T71" fmla="*/ 4059 w 4059"/>
                  <a:gd name="T72" fmla="*/ 4720 h 47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59" h="4720">
                    <a:moveTo>
                      <a:pt x="0" y="0"/>
                    </a:moveTo>
                    <a:lnTo>
                      <a:pt x="19" y="1350"/>
                    </a:lnTo>
                    <a:cubicBezTo>
                      <a:pt x="51" y="1688"/>
                      <a:pt x="107" y="1846"/>
                      <a:pt x="195" y="2029"/>
                    </a:cubicBezTo>
                    <a:cubicBezTo>
                      <a:pt x="283" y="2212"/>
                      <a:pt x="435" y="2349"/>
                      <a:pt x="547" y="2449"/>
                    </a:cubicBezTo>
                    <a:cubicBezTo>
                      <a:pt x="659" y="2549"/>
                      <a:pt x="772" y="2582"/>
                      <a:pt x="867" y="2629"/>
                    </a:cubicBezTo>
                    <a:cubicBezTo>
                      <a:pt x="962" y="2675"/>
                      <a:pt x="1035" y="2685"/>
                      <a:pt x="1115" y="2728"/>
                    </a:cubicBezTo>
                    <a:cubicBezTo>
                      <a:pt x="1195" y="2772"/>
                      <a:pt x="1283" y="2823"/>
                      <a:pt x="1344" y="2886"/>
                    </a:cubicBezTo>
                    <a:cubicBezTo>
                      <a:pt x="1405" y="2949"/>
                      <a:pt x="1452" y="3025"/>
                      <a:pt x="1483" y="3108"/>
                    </a:cubicBezTo>
                    <a:cubicBezTo>
                      <a:pt x="1514" y="3191"/>
                      <a:pt x="1523" y="3121"/>
                      <a:pt x="1531" y="3388"/>
                    </a:cubicBezTo>
                    <a:lnTo>
                      <a:pt x="1531" y="4713"/>
                    </a:lnTo>
                    <a:lnTo>
                      <a:pt x="2523" y="4720"/>
                    </a:lnTo>
                    <a:lnTo>
                      <a:pt x="2515" y="3448"/>
                    </a:lnTo>
                    <a:cubicBezTo>
                      <a:pt x="2516" y="3197"/>
                      <a:pt x="2503" y="3301"/>
                      <a:pt x="2531" y="3215"/>
                    </a:cubicBezTo>
                    <a:cubicBezTo>
                      <a:pt x="2559" y="3128"/>
                      <a:pt x="2611" y="3010"/>
                      <a:pt x="2683" y="2928"/>
                    </a:cubicBezTo>
                    <a:cubicBezTo>
                      <a:pt x="2755" y="2846"/>
                      <a:pt x="2871" y="2779"/>
                      <a:pt x="2963" y="2725"/>
                    </a:cubicBezTo>
                    <a:cubicBezTo>
                      <a:pt x="3055" y="2671"/>
                      <a:pt x="3158" y="2639"/>
                      <a:pt x="3235" y="2602"/>
                    </a:cubicBezTo>
                    <a:cubicBezTo>
                      <a:pt x="3312" y="2565"/>
                      <a:pt x="3368" y="2541"/>
                      <a:pt x="3427" y="2502"/>
                    </a:cubicBezTo>
                    <a:cubicBezTo>
                      <a:pt x="3486" y="2463"/>
                      <a:pt x="3531" y="2418"/>
                      <a:pt x="3587" y="2369"/>
                    </a:cubicBezTo>
                    <a:cubicBezTo>
                      <a:pt x="3643" y="2320"/>
                      <a:pt x="3698" y="2293"/>
                      <a:pt x="3763" y="2205"/>
                    </a:cubicBezTo>
                    <a:cubicBezTo>
                      <a:pt x="3828" y="2117"/>
                      <a:pt x="3927" y="1981"/>
                      <a:pt x="3975" y="1839"/>
                    </a:cubicBezTo>
                    <a:cubicBezTo>
                      <a:pt x="4023" y="1697"/>
                      <a:pt x="4037" y="1654"/>
                      <a:pt x="4051" y="1350"/>
                    </a:cubicBezTo>
                    <a:lnTo>
                      <a:pt x="4059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6"/>
                <a:srcRect/>
                <a:stretch>
                  <a:fillRect/>
                </a:stretch>
              </a:blip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A0AD4-363E-42A7-8078-AC9AA293E72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876300"/>
            <a:ext cx="8534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 algn="just"/>
            <a:r>
              <a:rPr lang="en-IN">
                <a:latin typeface="MS Reference Sans Serif" pitchFamily="34" charset="0"/>
              </a:rPr>
              <a:t>	</a:t>
            </a:r>
            <a:r>
              <a:rPr lang="hi-IN" sz="2000" b="1">
                <a:latin typeface="Mangal" pitchFamily="18"/>
                <a:ea typeface="Mangal" pitchFamily="18"/>
                <a:cs typeface="Mangal" pitchFamily="18"/>
              </a:rPr>
              <a:t>वर्ष</a:t>
            </a: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 </a:t>
            </a:r>
            <a:r>
              <a:rPr lang="hi-IN" sz="2000" b="1">
                <a:latin typeface="Mangal" pitchFamily="18"/>
                <a:ea typeface="Mangal" pitchFamily="18"/>
                <a:cs typeface="Mangal" pitchFamily="18"/>
              </a:rPr>
              <a:t>2018-19 के दौरान 300.00 करोड़ रुपये के परिव्यय से पोषक अनाज संबंधी उप-मिशन शुरू किया गया है।</a:t>
            </a:r>
          </a:p>
          <a:p>
            <a:pPr marL="461963" indent="-461963" algn="just"/>
            <a:endParaRPr lang="en-IN" sz="2000" b="1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/>
            <a:r>
              <a:rPr lang="hi-IN" sz="2000" b="1">
                <a:latin typeface="Mangal" pitchFamily="18"/>
                <a:ea typeface="Mangal" pitchFamily="18"/>
                <a:cs typeface="Mangal" pitchFamily="18"/>
              </a:rPr>
              <a:t>मुख्‍य उद्देश्‍य इस प्रकार हैं</a:t>
            </a:r>
            <a:r>
              <a:rPr lang="en-IN" sz="2000" b="1">
                <a:latin typeface="Mangal" pitchFamily="18"/>
                <a:ea typeface="Mangal" pitchFamily="18"/>
                <a:cs typeface="Mangal" pitchFamily="18"/>
              </a:rPr>
              <a:t>: </a:t>
            </a:r>
          </a:p>
          <a:p>
            <a:pPr marL="461963" indent="-461963" algn="just"/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देश के अभिज्ञात जिलों में स्थायी तरीके से क्षेत्र विस्तार और उत्पादकता वृद्धि के माध्यम से पोषक अनाजों का उत्पादन बढ़ाना।</a:t>
            </a: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पोषक अनाजों की बीज आपूर्ति प्रणाली को सुदृढ़ बनाना।</a:t>
            </a: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सक्षम बाजार संबंधों के माध्यम से किसानों को बेहतर मूल्य प्राप्ति के लिए फार्म गेट पर फसलोपरान्‍त मूल्य वृद्धि को बढ़ाना।</a:t>
            </a: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  <a:p>
            <a:pPr marL="461963" indent="-461963" algn="just">
              <a:buFont typeface="Wingdings" pitchFamily="2" charset="2"/>
              <a:buChar char="ü"/>
            </a:pP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बाजार उन्मुख दृष्टिकोण के साथ उत्पादन</a:t>
            </a:r>
            <a:r>
              <a:rPr lang="en-US" sz="2000">
                <a:latin typeface="Mangal" pitchFamily="18"/>
                <a:ea typeface="Mangal" pitchFamily="18"/>
                <a:cs typeface="Mangal" pitchFamily="18"/>
              </a:rPr>
              <a:t>, </a:t>
            </a:r>
            <a:r>
              <a:rPr lang="hi-IN" sz="2000">
                <a:latin typeface="Mangal" pitchFamily="18"/>
                <a:ea typeface="Mangal" pitchFamily="18"/>
                <a:cs typeface="Mangal" pitchFamily="18"/>
              </a:rPr>
              <a:t>मांग और अनुसंधान से संबंधित मुद्दों को हल करने के लिए विकास रणनीति तैयार करना।</a:t>
            </a:r>
            <a:endParaRPr lang="en-US" sz="2000">
              <a:latin typeface="Mangal" pitchFamily="18"/>
              <a:ea typeface="Mangal" pitchFamily="18"/>
              <a:cs typeface="Mangal" pitchFamily="1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14300"/>
            <a:ext cx="7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पोषक अजजों से संबंधी उपमिशन के उद्देश्‍य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367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FF834-996E-4730-9F9C-14D70101E44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90500"/>
            <a:ext cx="8077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पोषक-अनाजों के तहत शामिल राज्य और जिले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028700"/>
          <a:ext cx="7924800" cy="4319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33800"/>
                <a:gridCol w="1828800"/>
                <a:gridCol w="2362200"/>
              </a:tblGrid>
              <a:tr h="540000">
                <a:tc row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  <a:p>
                      <a:pPr algn="ctr"/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फसल का नाम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68577" marR="68577" marT="38102" marB="38102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2018-19</a:t>
                      </a:r>
                    </a:p>
                  </a:txBody>
                  <a:tcPr marL="68577" marR="68577" marT="38102" marB="38102" anchor="ctr"/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0755" marR="60755" marT="0" marB="0"/>
                </a:tc>
              </a:tr>
              <a:tr h="540000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1006" marR="81006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राज्‍यों की सं.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68577" marR="68577" marT="38102" marB="38102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    </a:t>
                      </a: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जिलों की सं.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>
                    <a:solidFill>
                      <a:schemeClr val="accent4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hi-IN" sz="18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पोषक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-</a:t>
                      </a:r>
                      <a:r>
                        <a:rPr kumimoji="0" lang="hi-IN" sz="18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अनाज</a:t>
                      </a:r>
                      <a:r>
                        <a:rPr kumimoji="0" lang="en-US" sz="18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*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14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202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ज्‍वार</a:t>
                      </a:r>
                      <a:r>
                        <a:rPr lang="en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 (</a:t>
                      </a: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सोरगम</a:t>
                      </a:r>
                      <a:r>
                        <a:rPr lang="en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)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88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बाजरा</a:t>
                      </a:r>
                      <a:r>
                        <a:rPr lang="en-IN" b="1" baseline="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 (</a:t>
                      </a:r>
                      <a:r>
                        <a:rPr lang="hi-IN" b="1" baseline="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पर्ल मिलेट</a:t>
                      </a:r>
                      <a:r>
                        <a:rPr lang="en-IN" b="1" baseline="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)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88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रागी</a:t>
                      </a:r>
                      <a:r>
                        <a:rPr lang="en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 (</a:t>
                      </a: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फिंगर मिलेट</a:t>
                      </a:r>
                      <a:r>
                        <a:rPr lang="en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)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44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  <a:tr h="540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अन्‍य मिलेट</a:t>
                      </a:r>
                      <a:r>
                        <a:rPr lang="en-IN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 </a:t>
                      </a:r>
                      <a:endParaRPr kumimoji="0" lang="en-US" sz="18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</a:rPr>
                        <a:t>43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  <a:tr h="540000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hi-IN" sz="1400" b="1" kern="12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+mn-ea"/>
                          <a:cs typeface="+mn-cs"/>
                        </a:rPr>
                        <a:t>पोषक-अनाज जिसमें ज्वार, बाजरा, रागी और अन्य मिलेट शामिल हैं</a:t>
                      </a:r>
                      <a:endParaRPr kumimoji="0" lang="en-US" sz="1400" b="1" kern="12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+mn-ea"/>
                        <a:cs typeface="+mn-cs"/>
                      </a:endParaRPr>
                    </a:p>
                  </a:txBody>
                  <a:tcPr marL="51433" marR="5143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MS Reference Sans Serif" pitchFamily="34" charset="0"/>
                      </a:endParaRPr>
                    </a:p>
                  </a:txBody>
                  <a:tcPr marL="51433" marR="51433" marT="0" marB="0" anchor="ctr"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427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952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i-IN" sz="3200" b="1" dirty="0" smtClean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राष्‍ट्रीय मिलेट (पोषक अनाज) वर्ष</a:t>
            </a:r>
            <a:r>
              <a:rPr lang="en-US" sz="3200" b="1" dirty="0" smtClean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</a:rPr>
              <a:t> - 2018</a:t>
            </a:r>
            <a:endParaRPr lang="en-US" sz="32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4152900"/>
          </a:xfrm>
        </p:spPr>
        <p:txBody>
          <a:bodyPr/>
          <a:lstStyle/>
          <a:p>
            <a:pPr eaLnBrk="1" hangingPunct="1"/>
            <a:r>
              <a:rPr lang="hi-IN" sz="2400" smtClean="0">
                <a:latin typeface="MS Reference Sans Serif" pitchFamily="34" charset="0"/>
                <a:ea typeface="Mangal" pitchFamily="18"/>
              </a:rPr>
              <a:t>प्रस्‍तावित क्रियाकलाप</a:t>
            </a:r>
            <a:r>
              <a:rPr lang="en-US" sz="2400" smtClean="0">
                <a:latin typeface="MS Reference Sans Serif" pitchFamily="34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endParaRPr lang="en-US" sz="1200" smtClean="0">
              <a:latin typeface="MS Reference Sans Serif" pitchFamily="34" charset="0"/>
            </a:endParaRP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प्रशिक्षण और क्षमता निर्माण।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मांग और जागरूकता बढ़ाना।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मेले, प्रदर्शनी, उत्सव और अभियान।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राष्ट्रीय स्तर पर ‘मिलेट खाओ अभियान'।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वृत्तचित्र फिल्में, प्रकाशन, मिलेट रसोई कार्टस।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रोड शो, सांस्कृतिक कार्यक्रम और मिलेट अभियान।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जिला / राज्य / राष्ट्रीय स्तर पर संगोष्ठी, विचारगोष्‍ठी, कार्यशाला।</a:t>
            </a:r>
          </a:p>
          <a:p>
            <a:pPr marL="798513" lvl="1" indent="-341313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1600" smtClean="0">
                <a:latin typeface="MS Reference Sans Serif" pitchFamily="34" charset="0"/>
                <a:ea typeface="Mangal" pitchFamily="18"/>
              </a:rPr>
              <a:t>मूल्य श्रृंखला एकीकरण और मिलेट उद्यमिता।</a:t>
            </a:r>
            <a:endParaRPr lang="en-US" sz="1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11454-F2D3-49F1-BB9C-51DE1CE482F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415" name="Picture 4" descr="D:\ALL PNG PIC\NFSM LOGO\NFS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973D7-3FA3-4808-AEBF-310DD91BFF8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876300"/>
            <a:ext cx="8534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कम उत्पादकता और उच्च संभावित जिलों पर ध्यान केंद्रित करना।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फसल प्रणाली पर केंद्रित कार्यक्रमों का कार्यान्वयन।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कृषि-जलवायु क्षेत्रवार योजना।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उन्‍नत प्रौद्योगिकियों का संवर्धन और विस्तार।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कृषि स्तर पर प्रसंस्करण और मूल्य वर्धन।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पौष्टिक और स्वास्थ्य लाभों के बारे में जागरूकता उत्‍पन्‍न करना।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विपणन अवसंरचना की स्‍थापना।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धनराशि के प्रवाह की गहन निगरानी करना।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विभिन्न प्रस्तावित कार्यक्रमों का एकीकरण।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  <a:p>
            <a:pPr marL="404813" indent="-404813">
              <a:lnSpc>
                <a:spcPct val="150000"/>
              </a:lnSpc>
              <a:buFont typeface="Wingdings" pitchFamily="2" charset="2"/>
              <a:buChar char="ü"/>
            </a:pPr>
            <a:r>
              <a:rPr lang="hi-IN">
                <a:latin typeface="Mangal" pitchFamily="18"/>
                <a:ea typeface="Mangal" pitchFamily="18"/>
                <a:cs typeface="Mangal" pitchFamily="18"/>
              </a:rPr>
              <a:t>निरंतर निगरानी और समवर्ती मूल्यांकन।</a:t>
            </a:r>
            <a:endParaRPr lang="en-US">
              <a:latin typeface="Mangal" pitchFamily="18"/>
              <a:ea typeface="Mangal" pitchFamily="18"/>
              <a:cs typeface="Mangal" pitchFamily="1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14300"/>
            <a:ext cx="7620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angal" pitchFamily="18" charset="0"/>
                <a:ea typeface="+mj-ea"/>
                <a:cs typeface="Mangal" pitchFamily="18" charset="0"/>
              </a:rPr>
              <a:t>अंगीकृत रणनीति</a:t>
            </a:r>
            <a:endParaRPr lang="en-US" sz="3200" b="1" dirty="0">
              <a:ln w="11430"/>
              <a:solidFill>
                <a:schemeClr val="accent5">
                  <a:lumMod val="50000"/>
                </a:schemeClr>
              </a:solidFill>
              <a:latin typeface="Mangal" pitchFamily="18" charset="0"/>
              <a:ea typeface="+mj-ea"/>
              <a:cs typeface="Manga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439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87B79-DE75-42F6-A47B-378E5A2776E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14300"/>
            <a:ext cx="7620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प्रस्‍तावित क्रियाकलाप</a:t>
            </a:r>
            <a:r>
              <a:rPr lang="en-US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800100"/>
            <a:ext cx="8382000" cy="4224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indent="-2889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प्रदर्शन</a:t>
            </a:r>
            <a:r>
              <a:rPr lang="en-US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 </a:t>
            </a:r>
          </a:p>
          <a:p>
            <a:pPr marL="741363" lvl="1" indent="-28416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फसलों की उन्‍नत पद्धति पैकेज पर प्रदर्शन ।</a:t>
            </a:r>
            <a:endParaRPr lang="en-US" dirty="0">
              <a:latin typeface="MS Reference Sans Serif" pitchFamily="34" charset="0"/>
              <a:cs typeface="+mn-cs"/>
            </a:endParaRPr>
          </a:p>
          <a:p>
            <a:pPr marL="741363" lvl="1" indent="-2841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आईसीएआर/केवीके/एसएयू/राज्‍य सरकारों के माध्‍यम से फ्रंटलाइन प्रदर्शन (एफएलडी)/ क्‍लस्‍टर फ्रंटलाइन प्रदर्शन (सीएफएलडी)।</a:t>
            </a:r>
          </a:p>
          <a:p>
            <a:pPr marL="741363" lvl="1" indent="-2841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100" dirty="0">
              <a:latin typeface="MS Reference Sans Serif" pitchFamily="34" charset="0"/>
              <a:cs typeface="+mn-cs"/>
            </a:endParaRPr>
          </a:p>
          <a:p>
            <a:pPr marL="288925" indent="-2889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b="1" dirty="0">
                <a:latin typeface="MS Reference Sans Serif" pitchFamily="34" charset="0"/>
                <a:cs typeface="+mn-cs"/>
              </a:rPr>
              <a:t>आवश्‍यकता आधारित आदान</a:t>
            </a:r>
          </a:p>
          <a:p>
            <a:pPr marL="746125" lvl="1" indent="-288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आईसीएआर/एसएयू के माध्‍यम से प्रजनक बीज उत्‍पादन</a:t>
            </a:r>
          </a:p>
          <a:p>
            <a:pPr marL="746125" lvl="1" indent="-288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बीज हबों की स्‍थापना ।</a:t>
            </a:r>
          </a:p>
          <a:p>
            <a:pPr marL="746125" lvl="1" indent="-288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किसानों को मुफ्त बीज मिनीकिट की आपूर्ति ।</a:t>
            </a:r>
            <a:r>
              <a:rPr lang="en-US" dirty="0">
                <a:latin typeface="MS Reference Sans Serif" pitchFamily="34" charset="0"/>
                <a:cs typeface="+mn-cs"/>
              </a:rPr>
              <a:t> </a:t>
            </a:r>
          </a:p>
          <a:p>
            <a:pPr marL="1198563" lvl="2" indent="-284163" algn="just" fontAlgn="auto">
              <a:spcBef>
                <a:spcPts val="0"/>
              </a:spcBef>
              <a:spcAft>
                <a:spcPts val="0"/>
              </a:spcAft>
              <a:tabLst>
                <a:tab pos="741363" algn="l"/>
              </a:tabLst>
              <a:defRPr/>
            </a:pPr>
            <a:r>
              <a:rPr lang="en-US" dirty="0">
                <a:latin typeface="MS Reference Sans Serif" pitchFamily="34" charset="0"/>
                <a:cs typeface="+mn-cs"/>
              </a:rPr>
              <a:t> </a:t>
            </a:r>
          </a:p>
          <a:p>
            <a:pPr marL="288925" indent="-2889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b="1" kern="1600" dirty="0">
                <a:solidFill>
                  <a:srgbClr val="002060"/>
                </a:solidFill>
                <a:latin typeface="MS Reference Sans Serif" pitchFamily="34" charset="0"/>
                <a:ea typeface="Arial Unicode MS"/>
                <a:cs typeface="Times New Roman"/>
              </a:rPr>
              <a:t>लघु उत्‍पादकों का मूल्‍य श्रृंखला एकीकरण</a:t>
            </a:r>
            <a:endParaRPr lang="en-US" b="1" kern="1600" dirty="0">
              <a:solidFill>
                <a:srgbClr val="002060"/>
              </a:solidFill>
              <a:latin typeface="MS Reference Sans Serif" pitchFamily="34" charset="0"/>
              <a:ea typeface="Arial Unicode MS"/>
              <a:cs typeface="Times New Roman"/>
            </a:endParaRPr>
          </a:p>
          <a:p>
            <a:pPr marL="741363" lvl="1" indent="-2841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एसएफएसी के माध्‍यम से किसान उत्‍पादक संगठनों का संघीकरण ।</a:t>
            </a:r>
            <a:endParaRPr lang="en-US" dirty="0">
              <a:latin typeface="MS Reference Sans Serif" pitchFamily="34" charset="0"/>
              <a:cs typeface="+mn-cs"/>
            </a:endParaRPr>
          </a:p>
          <a:p>
            <a:pPr marL="741363" lvl="1" indent="-2841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  <a:cs typeface="+mn-cs"/>
              </a:rPr>
              <a:t>एफपीओ में </a:t>
            </a:r>
            <a:r>
              <a:rPr lang="hi-IN" dirty="0">
                <a:latin typeface="MS Reference Sans Serif" pitchFamily="34" charset="0"/>
              </a:rPr>
              <a:t>मिलेट </a:t>
            </a:r>
            <a:r>
              <a:rPr lang="hi-IN" dirty="0">
                <a:latin typeface="MS Reference Sans Serif" pitchFamily="34" charset="0"/>
                <a:cs typeface="+mn-cs"/>
              </a:rPr>
              <a:t>प्रसंस्‍करण सुविधाओं का सृजन।</a:t>
            </a:r>
            <a:r>
              <a:rPr lang="en-US" dirty="0">
                <a:latin typeface="MS Reference Sans Serif" pitchFamily="34" charset="0"/>
                <a:cs typeface="+mn-cs"/>
              </a:rPr>
              <a:t> 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477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463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D08B4-B52A-4254-9527-D5448051702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14300"/>
            <a:ext cx="76200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प्रस्‍तावित क्रियाकलाप</a:t>
            </a:r>
            <a:endParaRPr lang="en-US" sz="32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800100"/>
            <a:ext cx="8686800" cy="4862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002060"/>
              </a:solidFill>
              <a:latin typeface="MS Reference Sans Serif" pitchFamily="34" charset="0"/>
              <a:cs typeface="+mn-cs"/>
            </a:endParaRP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002060"/>
              </a:solidFill>
              <a:latin typeface="MS Reference Sans Serif" pitchFamily="34" charset="0"/>
              <a:cs typeface="+mn-cs"/>
            </a:endParaRPr>
          </a:p>
          <a:p>
            <a:pPr marL="346075" indent="-3460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अनुसंधान सहायता</a:t>
            </a:r>
            <a:endParaRPr lang="en-US" sz="2000" b="1" dirty="0">
              <a:solidFill>
                <a:srgbClr val="002060"/>
              </a:solidFill>
              <a:latin typeface="MS Reference Sans Serif" pitchFamily="34" charset="0"/>
              <a:cs typeface="+mn-cs"/>
            </a:endParaRPr>
          </a:p>
          <a:p>
            <a:pPr marL="798513" lvl="1" indent="-3413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sz="2000" dirty="0">
                <a:latin typeface="MS Reference Sans Serif" pitchFamily="34" charset="0"/>
                <a:cs typeface="+mn-cs"/>
              </a:rPr>
              <a:t>सहयोगी अनुसंधान एवं विकास ।</a:t>
            </a:r>
            <a:r>
              <a:rPr lang="en-US" sz="2000" dirty="0">
                <a:latin typeface="MS Reference Sans Serif" pitchFamily="34" charset="0"/>
                <a:cs typeface="+mn-cs"/>
              </a:rPr>
              <a:t> </a:t>
            </a:r>
          </a:p>
          <a:p>
            <a:pPr marL="798513" lvl="1" indent="-3413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sz="2000" dirty="0">
                <a:latin typeface="MS Reference Sans Serif" pitchFamily="34" charset="0"/>
                <a:cs typeface="+mn-cs"/>
              </a:rPr>
              <a:t>पोषक- अनाजों की शेल्‍फ लाइफ को बढ़ाना ।</a:t>
            </a:r>
            <a:endParaRPr lang="en-US" sz="2000" dirty="0">
              <a:latin typeface="MS Reference Sans Serif" pitchFamily="34" charset="0"/>
              <a:cs typeface="+mn-cs"/>
            </a:endParaRPr>
          </a:p>
          <a:p>
            <a:pPr marL="798513" lvl="1" indent="-3413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0" dirty="0">
              <a:latin typeface="MS Reference Sans Serif" pitchFamily="34" charset="0"/>
              <a:cs typeface="+mn-cs"/>
            </a:endParaRPr>
          </a:p>
          <a:p>
            <a:pPr marL="798513" lvl="1" indent="-3413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000" dirty="0">
              <a:latin typeface="MS Reference Sans Serif" pitchFamily="34" charset="0"/>
              <a:cs typeface="+mn-cs"/>
            </a:endParaRPr>
          </a:p>
          <a:p>
            <a:pPr marL="346075" lvl="1" indent="-2889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नीति एवं मूल्‍य क्रियाकलाप</a:t>
            </a:r>
            <a:endParaRPr lang="en-US" sz="2000" b="1" dirty="0">
              <a:solidFill>
                <a:srgbClr val="002060"/>
              </a:solidFill>
              <a:latin typeface="MS Reference Sans Serif" pitchFamily="34" charset="0"/>
              <a:cs typeface="+mn-cs"/>
            </a:endParaRPr>
          </a:p>
          <a:p>
            <a:pPr marL="1203325" lvl="1" indent="-404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sz="2000" dirty="0">
                <a:latin typeface="MS Reference Sans Serif" pitchFamily="34" charset="0"/>
                <a:cs typeface="+mn-cs"/>
              </a:rPr>
              <a:t>लघु </a:t>
            </a:r>
            <a:r>
              <a:rPr lang="hi-IN" sz="2000" dirty="0">
                <a:latin typeface="MS Reference Sans Serif" pitchFamily="34" charset="0"/>
              </a:rPr>
              <a:t>मिलेट </a:t>
            </a:r>
            <a:r>
              <a:rPr lang="hi-IN" sz="2000" dirty="0">
                <a:latin typeface="MS Reference Sans Serif" pitchFamily="34" charset="0"/>
                <a:cs typeface="+mn-cs"/>
              </a:rPr>
              <a:t>हेतु एमएसपी</a:t>
            </a:r>
            <a:r>
              <a:rPr lang="en-US" sz="2000" dirty="0">
                <a:latin typeface="MS Reference Sans Serif" pitchFamily="34" charset="0"/>
                <a:cs typeface="+mn-cs"/>
              </a:rPr>
              <a:t> </a:t>
            </a:r>
          </a:p>
          <a:p>
            <a:pPr marL="1203325" lvl="1" indent="-404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sz="2000" dirty="0">
                <a:latin typeface="MS Reference Sans Serif" pitchFamily="34" charset="0"/>
                <a:cs typeface="+mn-cs"/>
              </a:rPr>
              <a:t>खरीद नीतियां ।</a:t>
            </a:r>
          </a:p>
          <a:p>
            <a:pPr marL="1203325" lvl="1" indent="-4048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sz="2000" dirty="0">
                <a:latin typeface="MS Reference Sans Serif" pitchFamily="34" charset="0"/>
                <a:cs typeface="+mn-cs"/>
              </a:rPr>
              <a:t>सरकारी कार्यक्रमों/स्‍कीमों में </a:t>
            </a:r>
            <a:r>
              <a:rPr lang="hi-IN" sz="2000" dirty="0">
                <a:latin typeface="MS Reference Sans Serif" pitchFamily="34" charset="0"/>
              </a:rPr>
              <a:t>मिलेट </a:t>
            </a:r>
            <a:r>
              <a:rPr lang="hi-IN" sz="2000" dirty="0">
                <a:latin typeface="MS Reference Sans Serif" pitchFamily="34" charset="0"/>
                <a:cs typeface="+mn-cs"/>
              </a:rPr>
              <a:t>को शामिल करना ।</a:t>
            </a:r>
            <a:r>
              <a:rPr lang="en-US" sz="2000" dirty="0">
                <a:latin typeface="MS Reference Sans Serif" pitchFamily="34" charset="0"/>
                <a:cs typeface="+mn-cs"/>
              </a:rPr>
              <a:t> </a:t>
            </a:r>
          </a:p>
          <a:p>
            <a:pPr marL="798513" lvl="1" indent="-3413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MS Reference Sans Serif" pitchFamily="34" charset="0"/>
              <a:cs typeface="+mn-cs"/>
            </a:endParaRPr>
          </a:p>
          <a:p>
            <a:pPr marL="798513" lvl="1" indent="-34131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MS Reference Sans Serif" pitchFamily="34" charset="0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487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2597-3CAA-460D-9889-428BF8539AC4}" type="slidenum">
              <a:rPr lang="en-US"/>
              <a:pPr>
                <a:defRPr/>
              </a:pPr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876300"/>
            <a:ext cx="8534400" cy="392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 </a:t>
            </a:r>
            <a:r>
              <a:rPr lang="hi-IN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सभी आधिकारिक उद्देश्यों के लिए कदन्‍न का समिश्रण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i-IN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   </a:t>
            </a: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सोरघम (ज्वार), बाजरा, फिंगर मिलेट्स (रागी/मंडुआ)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    और माइनर मिलेट्स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फॉक्सेल मिलेट (काँगनी/ काकुन)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प्रोसो मिलेट (चीना)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कोदो मिलेट (कोदो)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बर्नयार्ड</a:t>
            </a:r>
            <a:r>
              <a:rPr lang="en-US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 </a:t>
            </a: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मिलेट (सनवा</a:t>
            </a:r>
            <a:r>
              <a:rPr lang="en-US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/</a:t>
            </a: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झांगोरा)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छोटे मिलेट (कुटकी)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i-IN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स्यूडो मिलेट्स (बक गेहूं-कुट्टू, अमेरइंथस-चौलाई</a:t>
            </a:r>
            <a:r>
              <a:rPr lang="en-US" sz="1400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)</a:t>
            </a:r>
          </a:p>
          <a:p>
            <a:pPr marL="447675" indent="-44767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     </a:t>
            </a:r>
            <a:r>
              <a:rPr lang="hi-IN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दिनांक </a:t>
            </a:r>
            <a:r>
              <a:rPr lang="en-US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13-4-2018 </a:t>
            </a:r>
            <a:r>
              <a:rPr lang="hi-IN" sz="1200" b="1" dirty="0">
                <a:solidFill>
                  <a:srgbClr val="002060"/>
                </a:solidFill>
                <a:latin typeface="MS Reference Sans Serif" pitchFamily="34" charset="0"/>
                <a:cs typeface="+mn-cs"/>
              </a:rPr>
              <a:t>को जारी राजपत्र अधिसूचना द्वारा उत्पादन, खपत और व्यापार बिंदु के दृष्टिकोण के लिए पोषक-अनाज के रूप में जाना जाएगा।</a:t>
            </a:r>
            <a:r>
              <a:rPr lang="en-US" sz="1200" dirty="0">
                <a:latin typeface="MS Reference Sans Serif" pitchFamily="34" charset="0"/>
                <a:cs typeface="+mn-cs"/>
              </a:rPr>
              <a:t> </a:t>
            </a:r>
          </a:p>
          <a:p>
            <a:pPr marL="914400" indent="-2889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MS Reference Sans Serif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14300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32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पोषक-अनाज</a:t>
            </a:r>
            <a:endParaRPr lang="en-US" sz="32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  <a:ea typeface="+mj-ea"/>
              <a:cs typeface="+mj-cs"/>
            </a:endParaRPr>
          </a:p>
        </p:txBody>
      </p:sp>
      <p:pic>
        <p:nvPicPr>
          <p:cNvPr id="10" name="Picture 4" descr="C:\Users\USER\Desktop\Pearl mill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229100"/>
            <a:ext cx="16002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USER\Desktop\sorgh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229100"/>
            <a:ext cx="1600200" cy="129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C:\Users\USER\Desktop\Rag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952500"/>
            <a:ext cx="1574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Users\USER\Desktop\small mill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229100"/>
            <a:ext cx="1523999" cy="121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USER\Desktop\sorghum see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324100"/>
            <a:ext cx="1181100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4" descr="C:\Users\USER\Desktop\Pearl mille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5338" y="1028700"/>
            <a:ext cx="2024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:\Users\USER\Desktop\Ragi-Nachn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324100"/>
            <a:ext cx="2182094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86" name="Picture 4" descr="D:\ALL PNG PIC\NFSM LOGO\NFSM 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8DF92-CD2A-4261-8D2F-278B05A7DDE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14300"/>
            <a:ext cx="7772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20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वर्ष 2013-14 से 2018-19 के दौरान पोषक अनाजों का एमएसपी</a:t>
            </a:r>
            <a:endParaRPr lang="en-US" sz="20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1184275"/>
          <a:ext cx="8153400" cy="25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288670">
                <a:tc rowSpan="2">
                  <a:txBody>
                    <a:bodyPr/>
                    <a:lstStyle/>
                    <a:p>
                      <a:pPr algn="ctr"/>
                      <a:r>
                        <a:rPr lang="hi-IN" sz="1600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cs typeface="Times New Roman" pitchFamily="18" charset="0"/>
                        </a:rPr>
                        <a:t>वर्ष</a:t>
                      </a:r>
                      <a:endParaRPr lang="en-US" sz="1600" dirty="0">
                        <a:solidFill>
                          <a:srgbClr val="002060"/>
                        </a:solidFill>
                        <a:latin typeface="MS Reference Sans Serif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i-IN" sz="1600" dirty="0" smtClean="0">
                          <a:solidFill>
                            <a:srgbClr val="002060"/>
                          </a:solidFill>
                        </a:rPr>
                        <a:t>ज्‍वार</a:t>
                      </a:r>
                      <a:endParaRPr lang="en-US" sz="1600" dirty="0">
                        <a:solidFill>
                          <a:srgbClr val="002060"/>
                        </a:solidFill>
                        <a:latin typeface="MS Reference Sans Serif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बाजरा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रागी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MS Reference Sans Serif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088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MS Reference Sans Serif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संकर</a:t>
                      </a:r>
                      <a:endParaRPr lang="en-US" sz="16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+mn-cs"/>
                        </a:rPr>
                        <a:t>मालडण्‍डी</a:t>
                      </a:r>
                      <a:endParaRPr lang="en-US" sz="1600" dirty="0">
                        <a:solidFill>
                          <a:srgbClr val="002060"/>
                        </a:solidFill>
                        <a:latin typeface="MS Reference Sans Serif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2013-14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1250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 anchor="ctr"/>
                </a:tc>
              </a:tr>
              <a:tr h="473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2018-19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2430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2450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1950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MS Reference Sans Serif" pitchFamily="34" charset="0"/>
                          <a:ea typeface="Times New Roman"/>
                          <a:cs typeface="Times New Roman" pitchFamily="18" charset="0"/>
                        </a:rPr>
                        <a:t>2897</a:t>
                      </a:r>
                    </a:p>
                  </a:txBody>
                  <a:tcPr marL="68580" marR="68580" marT="0" marB="0" anchor="ctr"/>
                </a:tc>
              </a:tr>
              <a:tr h="708553">
                <a:tc>
                  <a:txBody>
                    <a:bodyPr/>
                    <a:lstStyle/>
                    <a:p>
                      <a:pPr algn="ctr"/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cs typeface="Times New Roman" pitchFamily="18" charset="0"/>
                        </a:rPr>
                        <a:t>वर्ष 2013-14 के मुक़ाबले एमएसपी में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lang="hi-IN" sz="1600" b="1" dirty="0" smtClean="0">
                          <a:solidFill>
                            <a:srgbClr val="002060"/>
                          </a:solidFill>
                          <a:latin typeface="MS Reference Sans Serif" pitchFamily="34" charset="0"/>
                          <a:cs typeface="Times New Roman" pitchFamily="18" charset="0"/>
                        </a:rPr>
                        <a:t>वृद्धि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MS Reference Sans Serif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MS Reference Sans Serif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MS Reference Sans Serif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MS Reference Sans Serif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MS Reference Sans Serif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548" name="TextBox 8"/>
          <p:cNvSpPr txBox="1">
            <a:spLocks noChangeArrowheads="1"/>
          </p:cNvSpPr>
          <p:nvPr/>
        </p:nvSpPr>
        <p:spPr bwMode="auto">
          <a:xfrm>
            <a:off x="6781800" y="800100"/>
            <a:ext cx="2065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b="1">
                <a:latin typeface="MS Reference Sans Serif" pitchFamily="34" charset="0"/>
              </a:rPr>
              <a:t>(</a:t>
            </a:r>
            <a:r>
              <a:rPr lang="hi-IN" sz="1400" b="1">
                <a:latin typeface="MS Reference Sans Serif" pitchFamily="34" charset="0"/>
              </a:rPr>
              <a:t>रू. प्रति </a:t>
            </a:r>
            <a:r>
              <a:rPr lang="hi-IN" sz="1400" b="1">
                <a:latin typeface="MS Reference Sans Serif" pitchFamily="34" charset="0"/>
                <a:ea typeface="Mangal" pitchFamily="18"/>
                <a:cs typeface="Mangal" pitchFamily="18"/>
              </a:rPr>
              <a:t>क्‍विंटल</a:t>
            </a:r>
            <a:r>
              <a:rPr lang="en-US" sz="1400" b="1">
                <a:latin typeface="MS Reference Sans Serif" pitchFamily="34" charset="0"/>
              </a:rPr>
              <a:t> )</a:t>
            </a:r>
            <a:endParaRPr lang="en-US" sz="1400">
              <a:latin typeface="MS Reference Sans Serif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33400" y="4305300"/>
          <a:ext cx="8305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" y="3848100"/>
            <a:ext cx="7772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एनएफएसएम-पोषक अनाजों के तहत शुरू की गई कार्रवाई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553" name="Picture 4" descr="D:\ALL PNG PIC\NFSM LOGO\NFSM 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79379-05A0-4CC1-95FE-9B1D9FF50A8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14300"/>
            <a:ext cx="77724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i-IN" sz="2400" b="1" dirty="0">
                <a:ln w="11430"/>
                <a:solidFill>
                  <a:schemeClr val="accent5">
                    <a:lumMod val="50000"/>
                  </a:schemeClr>
                </a:solidFill>
                <a:latin typeface="MS Reference Sans Serif" pitchFamily="34" charset="0"/>
                <a:ea typeface="+mj-ea"/>
                <a:cs typeface="+mj-cs"/>
              </a:rPr>
              <a:t>वर्ष 2013-14 से 2018-19 के दौरान पोषक-अनाजों का एमएसपी</a:t>
            </a:r>
            <a:endParaRPr lang="en-US" sz="2400" b="1" dirty="0">
              <a:ln w="11430"/>
              <a:solidFill>
                <a:schemeClr val="accent5">
                  <a:lumMod val="50000"/>
                </a:schemeClr>
              </a:solidFill>
              <a:latin typeface="MS Reference Sans Serif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287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9525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534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62200" y="4229100"/>
            <a:ext cx="971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i-IN" sz="1400" b="1">
                <a:solidFill>
                  <a:srgbClr val="002060"/>
                </a:solidFill>
              </a:rPr>
              <a:t>ज्‍वार</a:t>
            </a:r>
            <a:r>
              <a:rPr lang="en-IN" sz="1400" b="1">
                <a:solidFill>
                  <a:srgbClr val="002060"/>
                </a:solidFill>
              </a:rPr>
              <a:t> </a:t>
            </a:r>
            <a:r>
              <a:rPr lang="hi-IN" sz="1400" b="1">
                <a:solidFill>
                  <a:srgbClr val="002060"/>
                </a:solidFill>
                <a:latin typeface="MS Reference Sans Serif" pitchFamily="34" charset="0"/>
                <a:cs typeface="Times New Roman" pitchFamily="18" charset="0"/>
              </a:rPr>
              <a:t>संकर</a:t>
            </a:r>
            <a:endParaRPr lang="en-US" sz="1400" b="1">
              <a:solidFill>
                <a:srgbClr val="00206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334000" y="4225925"/>
            <a:ext cx="611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i-IN" sz="1400" b="1">
                <a:solidFill>
                  <a:srgbClr val="002060"/>
                </a:solidFill>
              </a:rPr>
              <a:t>बाजरा</a:t>
            </a:r>
            <a:endParaRPr lang="en-IN" sz="140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553200" y="4195763"/>
            <a:ext cx="487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i-IN" sz="1400" b="1">
                <a:solidFill>
                  <a:srgbClr val="002060"/>
                </a:solidFill>
                <a:latin typeface="MS Reference Sans Serif" pitchFamily="34" charset="0"/>
                <a:cs typeface="Times New Roman" pitchFamily="18" charset="0"/>
              </a:rPr>
              <a:t>रागी</a:t>
            </a:r>
            <a:endParaRPr lang="en-IN" sz="1400"/>
          </a:p>
        </p:txBody>
      </p:sp>
      <p:graphicFrame>
        <p:nvGraphicFramePr>
          <p:cNvPr id="11" name="Chart 10"/>
          <p:cNvGraphicFramePr/>
          <p:nvPr/>
        </p:nvGraphicFramePr>
        <p:xfrm>
          <a:off x="1066800" y="1333500"/>
          <a:ext cx="7010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657600" y="4229100"/>
            <a:ext cx="12715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i-IN" sz="1400" b="1">
                <a:solidFill>
                  <a:srgbClr val="002060"/>
                </a:solidFill>
                <a:latin typeface="Calibri" pitchFamily="34" charset="0"/>
                <a:cs typeface="Mangal" pitchFamily="18"/>
              </a:rPr>
              <a:t>ज्‍वार</a:t>
            </a:r>
            <a:r>
              <a:rPr lang="en-IN" sz="1400" b="1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hi-IN" sz="1400" b="1">
                <a:solidFill>
                  <a:srgbClr val="002060"/>
                </a:solidFill>
                <a:latin typeface="MS Reference Sans Serif" pitchFamily="34" charset="0"/>
                <a:ea typeface="Times New Roman" pitchFamily="18" charset="0"/>
                <a:cs typeface="Mangal" pitchFamily="18"/>
              </a:rPr>
              <a:t>मालडण्‍डी</a:t>
            </a:r>
            <a:endParaRPr lang="en-US" sz="1400">
              <a:solidFill>
                <a:srgbClr val="002060"/>
              </a:solidFill>
              <a:latin typeface="MS Reference Sans Serif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576263" y="2781300"/>
            <a:ext cx="9842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n-IN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i-IN" sz="1400" b="1" dirty="0">
                <a:solidFill>
                  <a:prstClr val="black"/>
                </a:solidFill>
                <a:latin typeface="+mn-lt"/>
                <a:cs typeface="+mn-cs"/>
              </a:rPr>
              <a:t>राशि रू. में</a:t>
            </a:r>
            <a:endParaRPr lang="en-IN" sz="14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21F95-788B-4678-9EC6-5FB1E071963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114300"/>
            <a:ext cx="7924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आगामी कार्यनीति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931650"/>
            <a:ext cx="8382000" cy="4158831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latin typeface="MS Reference Sans Serif" pitchFamily="34" charset="0"/>
              </a:rPr>
              <a:t>डाइवर्सिफिकेशन को बढ़ावा देने हेतु तुलनात्‍मक मूल्‍यों के साथ सुनिश्‍चित खरीद सहायता।</a:t>
            </a:r>
            <a:endParaRPr lang="en-US" dirty="0">
              <a:solidFill>
                <a:schemeClr val="tx1"/>
              </a:solidFill>
              <a:latin typeface="MS Reference Sans Serif" pitchFamily="34" charset="0"/>
            </a:endParaRPr>
          </a:p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  <a:ea typeface="Calibri" pitchFamily="34" charset="0"/>
              </a:rPr>
              <a:t>उत्‍पादन तथा उत्‍पादकता में वृद्धि हेतु मिशन मोड कार्यक्रम के तहत पोषक अनाजों की खेती करने वाले राज्‍यों को वित्‍तीय सहायता प्रदान करना </a:t>
            </a:r>
            <a:r>
              <a:rPr lang="hi-IN" dirty="0">
                <a:solidFill>
                  <a:schemeClr val="tx1"/>
                </a:solidFill>
                <a:latin typeface="MS Reference Sans Serif" pitchFamily="34" charset="0"/>
                <a:ea typeface="Calibri" pitchFamily="34" charset="0"/>
              </a:rPr>
              <a:t>।</a:t>
            </a:r>
            <a:endParaRPr lang="en-IN" dirty="0">
              <a:solidFill>
                <a:schemeClr val="tx1"/>
              </a:solidFill>
              <a:latin typeface="MS Reference Sans Serif" pitchFamily="34" charset="0"/>
              <a:ea typeface="Calibri" pitchFamily="34" charset="0"/>
            </a:endParaRPr>
          </a:p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600" dirty="0">
              <a:solidFill>
                <a:schemeClr val="tx1"/>
              </a:solidFill>
              <a:latin typeface="MS Reference Sans Serif" pitchFamily="34" charset="0"/>
              <a:ea typeface="Calibri" pitchFamily="34" charset="0"/>
            </a:endParaRPr>
          </a:p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  <a:ea typeface="Calibri" pitchFamily="34" charset="0"/>
              </a:rPr>
              <a:t>एसएफएसी के माध्यम से एफ़पीओ की स्थापना करना तथा  आईआईएमआर, हैदराबाद के माध्‍यम से मॉडल एफपीओ का निर्माण करना। </a:t>
            </a:r>
            <a:endParaRPr lang="en-IN" dirty="0">
              <a:solidFill>
                <a:schemeClr val="tx1"/>
              </a:solidFill>
              <a:latin typeface="MS Reference Sans Serif" pitchFamily="34" charset="0"/>
              <a:ea typeface="Calibri" pitchFamily="34" charset="0"/>
            </a:endParaRPr>
          </a:p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500" dirty="0">
              <a:solidFill>
                <a:schemeClr val="tx1"/>
              </a:solidFill>
              <a:latin typeface="MS Reference Sans Serif" pitchFamily="34" charset="0"/>
              <a:ea typeface="Calibri" pitchFamily="34" charset="0"/>
            </a:endParaRPr>
          </a:p>
          <a:p>
            <a:pPr marL="509588" indent="-509588" algn="just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i-IN" dirty="0">
                <a:solidFill>
                  <a:srgbClr val="002060"/>
                </a:solidFill>
                <a:latin typeface="MS Reference Sans Serif" pitchFamily="34" charset="0"/>
                <a:ea typeface="Calibri" pitchFamily="34" charset="0"/>
              </a:rPr>
              <a:t>खाद्य एवं सार्वजनिक वितरण विभाग के माध्‍यम से राज्‍य सरकारों को किसानों से एमएसपी पर ज्‍वार, बाजरा, मक्‍का एवं रागी की खरीद हेतु अनुमति प्रदान करना।</a:t>
            </a:r>
            <a:endParaRPr lang="en-US" dirty="0">
              <a:solidFill>
                <a:srgbClr val="002060"/>
              </a:solidFill>
              <a:latin typeface="MS Reference Sans Serif" pitchFamily="34" charset="0"/>
              <a:ea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22313"/>
            <a:ext cx="9144000" cy="158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6113"/>
            <a:ext cx="9144000" cy="1587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561" name="Picture 4" descr="D:\ALL PNG PIC\NFSM LOGO\NFS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736B4-86ED-4B5C-AB94-1E946E40012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1" descr="C:\Users\NFSM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342900"/>
            <a:ext cx="5715000" cy="322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00610" y="3467100"/>
            <a:ext cx="4322016" cy="1569660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धन्‍यवाद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1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383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71DEA-82F5-43DB-9A57-557535D511D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5603" name="Picture 2" descr="C:\Users\SUN\Desktop\Gezettee notification  for Nutri Cereals_Pa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0"/>
            <a:ext cx="4032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SUN\Desktop\Gezettee notification  for Nutri Cereals_Pag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"/>
            <a:ext cx="395605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SUN\Desktop\Gezettee notification  for Nutri Cereals_Pa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"/>
            <a:ext cx="39624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7239000" y="4076700"/>
            <a:ext cx="16764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84224-E10C-47A1-A1ED-7761D9D3D4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14300"/>
            <a:ext cx="6553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पोषक-अनाज (कदन्‍न)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952500"/>
            <a:ext cx="8686800" cy="46166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पोषक अनाज भारत और दुनिया के लोगों द्वारा खेती और उपभोग किए जाने वाले सबसे शुरुआती अनाज में से एक हैं।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पोषक अनाजों को प्रमुख और गौण रूप में वर्गीकृत किया जा सकता है।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प्रमुख पोषक अनाजों में सोरघम (ज्वार), पर्ल मिलेट (बाजरा) और फिंगर मिलेट (रागी) शामिल हैं।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गौण पोषक अनाजों में फॉक्सटेल मिलेट, प्रोसो मिलेट, कोदो मिलेट, बार्नयार्ड मिलेट और लिटल मिलेट आते है।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क्षेत्र और उत्पादन के मामले में चावल, गेहूं और मक्का के बाद भारत में पर्ल मिलेट और सोरघम महत्वपूर्ण खाद्यान्‍न फसलें हैं।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कर्नाटक, तेलंगाना और उत्तराखंड जैसे कुछ राज्यों में फिंगर मिलेट (रागी) भी फूड बास्‍केट का एक प्रमुख हिस्सा है।</a:t>
            </a:r>
          </a:p>
          <a:p>
            <a:pPr marL="341313" indent="-341313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dirty="0">
                <a:solidFill>
                  <a:schemeClr val="tx1"/>
                </a:solidFill>
                <a:latin typeface="MS Reference Sans Serif" pitchFamily="34" charset="0"/>
              </a:rPr>
              <a:t>देश के विभिन्न हिस्सों में मुख्य रूप से आदिवासी और सीमांत किसानों द्वारा अलग-अलग पैमाने पर अन्य गौण मिलेट की खेती भी जा रही हैं।</a:t>
            </a:r>
            <a:endParaRPr lang="en-US" dirty="0">
              <a:solidFill>
                <a:schemeClr val="tx1"/>
              </a:solidFill>
              <a:latin typeface="MS Reference Sans Serif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105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BE7D-981C-4920-9A6D-4D9A3255F89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14300"/>
            <a:ext cx="6553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पोषक अनाजों का उत्पादन लाभदायक क्यों है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952500"/>
            <a:ext cx="7848600" cy="4247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पोषक अनाज भोजन, दाना और चारा प्रदान करता है। 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अन्य अनाजों की तुलना में पानी की कम खपत होती है। 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पोषक अनाज तेजी से बढ़ते हैं और पर्यावरण पर कम दबाव डालते हैं।  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कीट पतंगे और रोग की समस्या नहीं होती है। 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निम्‍न एवं सीमांत भूमियों में भी सफलतापूर्वक उगाये जा सकते हैं।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सम्‍पूर्ण भोजन और पोषण सुरक्षा देते हैं। </a:t>
            </a:r>
          </a:p>
          <a:p>
            <a:pPr marL="341313" indent="-341313" algn="just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i-IN" sz="2000" dirty="0">
                <a:solidFill>
                  <a:schemeClr val="tx1"/>
                </a:solidFill>
                <a:latin typeface="MS Reference Sans Serif" pitchFamily="34" charset="0"/>
              </a:rPr>
              <a:t>किसानों की मौजूदा आय का पूरक है। </a:t>
            </a:r>
            <a:endParaRPr lang="en-US" sz="2000" dirty="0">
              <a:solidFill>
                <a:schemeClr val="tx1"/>
              </a:solidFill>
              <a:latin typeface="MS Reference Sans Serif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29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239E6-76F6-45C9-A633-F6B3B336871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114300"/>
            <a:ext cx="65532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पोषक - अनाजों  के स्वास्थ्य लाभ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150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685800" y="876300"/>
          <a:ext cx="7848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7E59F-485A-4222-B853-B7F62B7959B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प्रमुख अनाज फसलों की तुलना में पोषक अनाजों की पौष्टिक संरचना </a:t>
            </a:r>
            <a:endParaRPr lang="en-IN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(</a:t>
            </a: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प्रति 100 ग्राम)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174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952500"/>
          <a:ext cx="8458200" cy="386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  <a:gridCol w="1057275"/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जिंस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प्रोटीन (ग्रा.)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कार्बोहाइड्रेट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ग्रा.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वसा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ग्रा.)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कच्चे रेशे 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ग्रा.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खनिज पदार्थ 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ग्रा.)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कैल्‍शियम 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मिग्रा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फासफोरस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मिग्रा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सोरघम</a:t>
                      </a:r>
                      <a:endParaRPr lang="en-US" sz="12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पर्ल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67.5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फिंगर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72.0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प्रोसो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70.4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फॉक्सटेल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60.9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कोदो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65.9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छोटा 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8.7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75.7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बनयार्ड</a:t>
                      </a:r>
                      <a:r>
                        <a:rPr lang="en-US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मिलेट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74.3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5.8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गेहूँ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11.8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i-IN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चावल</a:t>
                      </a:r>
                      <a:endParaRPr lang="en-US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285" name="TextBox 12"/>
          <p:cNvSpPr txBox="1">
            <a:spLocks noChangeArrowheads="1"/>
          </p:cNvSpPr>
          <p:nvPr/>
        </p:nvSpPr>
        <p:spPr bwMode="auto">
          <a:xfrm>
            <a:off x="304800" y="5143500"/>
            <a:ext cx="350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i-IN" sz="1200" b="1">
                <a:latin typeface="Calibri" pitchFamily="34" charset="0"/>
              </a:rPr>
              <a:t>स्रोत: एनआईएन, हैदराबाद</a:t>
            </a:r>
            <a:endParaRPr lang="en-US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9BC1-FAA8-4DBF-A560-C125170FB45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2013-14 से 2017-18 तक भारत में मिलेट के क्षेत्र, उत्पादन और उपज </a:t>
            </a:r>
            <a:endParaRPr lang="en-IN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(</a:t>
            </a:r>
            <a:r>
              <a:rPr lang="hi-IN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क्षेत्र- 000 हेक्टेयर, उत्पादन- '000 टन और उपज-किग्रा/हेक्टेयर)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8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028700"/>
          <a:ext cx="8458197" cy="3806721"/>
        </p:xfrm>
        <a:graphic>
          <a:graphicData uri="http://schemas.openxmlformats.org/drawingml/2006/table">
            <a:tbl>
              <a:tblPr/>
              <a:tblGrid>
                <a:gridCol w="639864"/>
                <a:gridCol w="509891"/>
                <a:gridCol w="509891"/>
                <a:gridCol w="509891"/>
                <a:gridCol w="509891"/>
                <a:gridCol w="509891"/>
                <a:gridCol w="509891"/>
                <a:gridCol w="509891"/>
                <a:gridCol w="509891"/>
                <a:gridCol w="509891"/>
                <a:gridCol w="489896"/>
                <a:gridCol w="489896"/>
                <a:gridCol w="579877"/>
                <a:gridCol w="579877"/>
                <a:gridCol w="579877"/>
                <a:gridCol w="509891"/>
              </a:tblGrid>
              <a:tr h="3440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वर्ष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ज्‍वार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बाजरा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रागी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स्‍माल मिलेट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hi-IN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कुल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क्षे.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उत्‍पा.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उपज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क्षे.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उत्‍पा.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उपज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क्षे.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उत्‍पा.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उपज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क्षे.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उत्‍पा.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उपज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क्षे.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उत्‍पा.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i-IN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उपज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</a:tr>
              <a:tr h="593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2013-14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5793.4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5541.8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956.6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7810.7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9250.1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1184.3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1193.6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1982.9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1661.3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682.3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429.9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15480.0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17204.7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1111.4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</a:tr>
              <a:tr h="593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2014-15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6161.4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5445.3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883.8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7318.0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9184.2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1225.0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1208.1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2060.9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1706.0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589.6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654.5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15277.1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17076.3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1117.8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</a:tr>
              <a:tr h="593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2015-16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6073.5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4234.7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697.2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7126.0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8061.5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1131.3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1134.2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1817.0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1602.0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607.1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347.2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571.9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14940.0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14460.4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967.8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</a:tr>
              <a:tr h="593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2016-17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5624.4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4567.9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7458.5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9729.9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1305.0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1016.1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1385.1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1363.0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619.1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441.9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714.0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14718.1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16124.8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1095.6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3CB"/>
                    </a:solidFill>
                  </a:tcPr>
                </a:tc>
              </a:tr>
              <a:tr h="5939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2017-18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4964.7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4954.1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998.0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7382.6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9130.7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1237.0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1199.1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1976.9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1649.0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525.1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436.7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832.0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14071.5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16498.4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1172.5</a:t>
                      </a: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8326" name="TextBox 12"/>
          <p:cNvSpPr txBox="1">
            <a:spLocks noChangeArrowheads="1"/>
          </p:cNvSpPr>
          <p:nvPr/>
        </p:nvSpPr>
        <p:spPr bwMode="auto">
          <a:xfrm>
            <a:off x="457200" y="4762500"/>
            <a:ext cx="3200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i-IN" sz="1200" b="1">
                <a:latin typeface="MS Reference Sans Serif" pitchFamily="34" charset="0"/>
              </a:rPr>
              <a:t>स्रोत: डीईएस, डीएसीएंडएफडब्ल्यू</a:t>
            </a:r>
            <a:endParaRPr lang="en-US" sz="1200" b="1"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1CD8E-D8F5-4A61-9C4D-4E05CF7F879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  <a:cs typeface="+mn-cs"/>
              </a:rPr>
              <a:t>ज्वार का क्षेत्र, उत्पादन और उपज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22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/>
          <p:nvPr/>
        </p:nvGraphicFramePr>
        <p:xfrm>
          <a:off x="609600" y="11049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CB47A-1041-4FAA-A82B-A205EC7182C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14300"/>
            <a:ext cx="8001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i-IN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Reference Sans Serif" pitchFamily="34" charset="0"/>
              </a:rPr>
              <a:t>बाजरे का क्षेत्र, उत्पादन और उपज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Reference Sans Serif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00100"/>
            <a:ext cx="9144000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23900"/>
            <a:ext cx="9144000" cy="1588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46" name="Picture 4" descr="D:\ALL PNG PIC\NFSM LOGO\NFSM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"/>
            <a:ext cx="6461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381000" y="1028700"/>
          <a:ext cx="8153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1481</Words>
  <Application>Microsoft Office PowerPoint</Application>
  <PresentationFormat>On-screen Show (16:10)</PresentationFormat>
  <Paragraphs>481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MS Reference Sans Serif</vt:lpstr>
      <vt:lpstr>Mangal</vt:lpstr>
      <vt:lpstr>Wingdings</vt:lpstr>
      <vt:lpstr>Times New Roman</vt:lpstr>
      <vt:lpstr>Arial Unicode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राष्‍ट्रीय मिलेट (पोषक अनाज) वर्ष - 2018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 kumar</dc:creator>
  <cp:lastModifiedBy>SUN</cp:lastModifiedBy>
  <cp:revision>168</cp:revision>
  <dcterms:created xsi:type="dcterms:W3CDTF">2018-09-11T08:41:32Z</dcterms:created>
  <dcterms:modified xsi:type="dcterms:W3CDTF">2018-10-01T04:35:23Z</dcterms:modified>
</cp:coreProperties>
</file>