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732" r:id="rId2"/>
    <p:sldMasterId id="2147483751" r:id="rId3"/>
    <p:sldMasterId id="2147483765" r:id="rId4"/>
    <p:sldMasterId id="2147483779" r:id="rId5"/>
  </p:sldMasterIdLst>
  <p:notesMasterIdLst>
    <p:notesMasterId r:id="rId57"/>
  </p:notesMasterIdLst>
  <p:sldIdLst>
    <p:sldId id="256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285" r:id="rId15"/>
    <p:sldId id="286" r:id="rId16"/>
    <p:sldId id="287" r:id="rId17"/>
    <p:sldId id="257" r:id="rId18"/>
    <p:sldId id="258" r:id="rId19"/>
    <p:sldId id="259" r:id="rId20"/>
    <p:sldId id="260" r:id="rId21"/>
    <p:sldId id="263" r:id="rId22"/>
    <p:sldId id="288" r:id="rId23"/>
    <p:sldId id="289" r:id="rId24"/>
    <p:sldId id="290" r:id="rId25"/>
    <p:sldId id="291" r:id="rId26"/>
    <p:sldId id="264" r:id="rId27"/>
    <p:sldId id="31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66" r:id="rId36"/>
    <p:sldId id="268" r:id="rId37"/>
    <p:sldId id="269" r:id="rId38"/>
    <p:sldId id="271" r:id="rId39"/>
    <p:sldId id="273" r:id="rId40"/>
    <p:sldId id="274" r:id="rId41"/>
    <p:sldId id="310" r:id="rId42"/>
    <p:sldId id="308" r:id="rId43"/>
    <p:sldId id="309" r:id="rId44"/>
    <p:sldId id="312" r:id="rId45"/>
    <p:sldId id="313" r:id="rId46"/>
    <p:sldId id="275" r:id="rId47"/>
    <p:sldId id="276" r:id="rId48"/>
    <p:sldId id="277" r:id="rId49"/>
    <p:sldId id="278" r:id="rId50"/>
    <p:sldId id="279" r:id="rId51"/>
    <p:sldId id="280" r:id="rId52"/>
    <p:sldId id="281" r:id="rId53"/>
    <p:sldId id="282" r:id="rId54"/>
    <p:sldId id="283" r:id="rId55"/>
    <p:sldId id="314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1A005C"/>
    <a:srgbClr val="07154E"/>
    <a:srgbClr val="0000CC"/>
    <a:srgbClr val="9900CC"/>
    <a:srgbClr val="006600"/>
    <a:srgbClr val="FF00FF"/>
    <a:srgbClr val="1E0148"/>
    <a:srgbClr val="FFC000"/>
    <a:srgbClr val="016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29" autoAdjust="0"/>
    <p:restoredTop sz="94660"/>
  </p:normalViewPr>
  <p:slideViewPr>
    <p:cSldViewPr snapToGrid="0">
      <p:cViewPr>
        <p:scale>
          <a:sx n="75" d="100"/>
          <a:sy n="75" d="100"/>
        </p:scale>
        <p:origin x="37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3CD186-8CC0-490C-934B-EED04A3B14EB}" type="doc">
      <dgm:prSet loTypeId="urn:microsoft.com/office/officeart/2005/8/layout/rings+Icon" loCatId="relationship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1378CB8-5B5F-4752-A9EB-A3DB223EDB6D}">
      <dgm:prSet phldrT="[Text]" custT="1"/>
      <dgm:spPr>
        <a:solidFill>
          <a:srgbClr val="0000CC">
            <a:alpha val="50000"/>
          </a:srgbClr>
        </a:solidFill>
      </dgm:spPr>
      <dgm:t>
        <a:bodyPr/>
        <a:lstStyle/>
        <a:p>
          <a:r>
            <a:rPr lang="en-US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Cooked whole</a:t>
          </a:r>
          <a:endParaRPr lang="en-US" sz="20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E18ED658-E114-487B-A348-CD7D2964E42C}" type="parTrans" cxnId="{DEF6E05E-D413-4C2E-8AC8-782DB048BC0D}">
      <dgm:prSet/>
      <dgm:spPr/>
      <dgm:t>
        <a:bodyPr/>
        <a:lstStyle/>
        <a:p>
          <a:endParaRPr lang="en-US" sz="2000" b="1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gm:t>
    </dgm:pt>
    <dgm:pt modelId="{D94D9735-090E-40E0-A403-F22997E56DE0}" type="sibTrans" cxnId="{DEF6E05E-D413-4C2E-8AC8-782DB048BC0D}">
      <dgm:prSet/>
      <dgm:spPr/>
      <dgm:t>
        <a:bodyPr/>
        <a:lstStyle/>
        <a:p>
          <a:endParaRPr lang="en-US" sz="2000" b="1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gm:t>
    </dgm:pt>
    <dgm:pt modelId="{F6ED12D7-2CF1-435A-BB2C-52FA92B03CEA}">
      <dgm:prSet phldrT="[Text]" custT="1"/>
      <dgm:spPr/>
      <dgm:t>
        <a:bodyPr/>
        <a:lstStyle/>
        <a:p>
          <a:r>
            <a:rPr lang="en-US" sz="20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Dehulling</a:t>
          </a:r>
          <a:endParaRPr lang="en-US" sz="20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5D99D72A-F67E-48A8-80EB-F46968EA73EF}" type="parTrans" cxnId="{2AB905B9-0C56-423C-82FA-933E19F62E7C}">
      <dgm:prSet/>
      <dgm:spPr/>
      <dgm:t>
        <a:bodyPr/>
        <a:lstStyle/>
        <a:p>
          <a:endParaRPr lang="en-US" sz="2000" b="1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gm:t>
    </dgm:pt>
    <dgm:pt modelId="{E7966000-C1C0-4CF2-9CBA-4BDFAA30A18B}" type="sibTrans" cxnId="{2AB905B9-0C56-423C-82FA-933E19F62E7C}">
      <dgm:prSet/>
      <dgm:spPr/>
      <dgm:t>
        <a:bodyPr/>
        <a:lstStyle/>
        <a:p>
          <a:endParaRPr lang="en-US" sz="2000" b="1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gm:t>
    </dgm:pt>
    <dgm:pt modelId="{97631942-41C0-42A8-ACF8-503A2368B233}">
      <dgm:prSet phldrT="[Text]" custT="1"/>
      <dgm:spPr>
        <a:solidFill>
          <a:srgbClr val="016737">
            <a:alpha val="50000"/>
          </a:srgbClr>
        </a:solidFill>
      </dgm:spPr>
      <dgm:t>
        <a:bodyPr/>
        <a:lstStyle/>
        <a:p>
          <a:r>
            <a:rPr lang="en-US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Germination</a:t>
          </a:r>
          <a:endParaRPr lang="en-US" sz="20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DAE40457-02AA-48AD-B75B-EDDEE3410972}" type="parTrans" cxnId="{7DC884EB-D927-4279-ADF6-E32B59E4B3A6}">
      <dgm:prSet/>
      <dgm:spPr/>
      <dgm:t>
        <a:bodyPr/>
        <a:lstStyle/>
        <a:p>
          <a:endParaRPr lang="en-US" sz="2000" b="1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gm:t>
    </dgm:pt>
    <dgm:pt modelId="{87F2183B-79C6-4B46-9FA4-20796AC3770A}" type="sibTrans" cxnId="{7DC884EB-D927-4279-ADF6-E32B59E4B3A6}">
      <dgm:prSet/>
      <dgm:spPr/>
      <dgm:t>
        <a:bodyPr/>
        <a:lstStyle/>
        <a:p>
          <a:endParaRPr lang="en-US" sz="2000" b="1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gm:t>
    </dgm:pt>
    <dgm:pt modelId="{EDE435CF-B80A-4723-B3DD-72F1AB5E6065}">
      <dgm:prSet phldrT="[Text]" custT="1"/>
      <dgm:spPr>
        <a:solidFill>
          <a:srgbClr val="016737">
            <a:alpha val="50000"/>
          </a:srgbClr>
        </a:solidFill>
      </dgm:spPr>
      <dgm:t>
        <a:bodyPr/>
        <a:lstStyle/>
        <a:p>
          <a:r>
            <a:rPr lang="en-US" sz="2000" b="0" dirty="0" smtClean="0">
              <a:solidFill>
                <a:srgbClr val="00FFFF"/>
              </a:solidFill>
              <a:latin typeface="Arial" pitchFamily="34" charset="0"/>
              <a:cs typeface="Arial" pitchFamily="34" charset="0"/>
            </a:rPr>
            <a:t>Raw, Cooked</a:t>
          </a:r>
          <a:endParaRPr lang="en-US" sz="2000" b="0" dirty="0">
            <a:solidFill>
              <a:srgbClr val="00FFFF"/>
            </a:solidFill>
            <a:latin typeface="Arial" pitchFamily="34" charset="0"/>
            <a:cs typeface="Arial" pitchFamily="34" charset="0"/>
          </a:endParaRPr>
        </a:p>
      </dgm:t>
    </dgm:pt>
    <dgm:pt modelId="{9BBC16AF-DB8F-404D-8782-7C51938214AF}" type="parTrans" cxnId="{002078B6-E70D-4D96-836F-61D69F857010}">
      <dgm:prSet/>
      <dgm:spPr/>
      <dgm:t>
        <a:bodyPr/>
        <a:lstStyle/>
        <a:p>
          <a:endParaRPr lang="en-US" sz="2000" b="1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gm:t>
    </dgm:pt>
    <dgm:pt modelId="{D30832E3-8A07-4052-8A1A-2D06ABE91004}" type="sibTrans" cxnId="{002078B6-E70D-4D96-836F-61D69F857010}">
      <dgm:prSet/>
      <dgm:spPr/>
      <dgm:t>
        <a:bodyPr/>
        <a:lstStyle/>
        <a:p>
          <a:endParaRPr lang="en-US" sz="2000" b="1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gm:t>
    </dgm:pt>
    <dgm:pt modelId="{1D73D7A6-3329-4682-A5CB-1806D609AB6E}">
      <dgm:prSet phldrT="[Text]" custT="1"/>
      <dgm:spPr>
        <a:solidFill>
          <a:srgbClr val="660066">
            <a:alpha val="50000"/>
          </a:srgbClr>
        </a:solidFill>
      </dgm:spPr>
      <dgm:t>
        <a:bodyPr/>
        <a:lstStyle/>
        <a:p>
          <a:r>
            <a:rPr lang="en-US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Puffing</a:t>
          </a:r>
        </a:p>
      </dgm:t>
    </dgm:pt>
    <dgm:pt modelId="{A1E2B5F5-AC12-4A53-827F-1DFE9BBBA9E3}" type="parTrans" cxnId="{990C65DA-569B-4369-90FF-0386A0A42699}">
      <dgm:prSet/>
      <dgm:spPr/>
      <dgm:t>
        <a:bodyPr/>
        <a:lstStyle/>
        <a:p>
          <a:endParaRPr lang="en-US" sz="2000" b="1">
            <a:solidFill>
              <a:srgbClr val="FFFF00"/>
            </a:solidFill>
          </a:endParaRPr>
        </a:p>
      </dgm:t>
    </dgm:pt>
    <dgm:pt modelId="{CBA6F795-AE5C-4B05-9153-6B45787F1832}" type="sibTrans" cxnId="{990C65DA-569B-4369-90FF-0386A0A42699}">
      <dgm:prSet/>
      <dgm:spPr/>
      <dgm:t>
        <a:bodyPr/>
        <a:lstStyle/>
        <a:p>
          <a:endParaRPr lang="en-US" sz="2000" b="1">
            <a:solidFill>
              <a:srgbClr val="FFFF00"/>
            </a:solidFill>
          </a:endParaRPr>
        </a:p>
      </dgm:t>
    </dgm:pt>
    <dgm:pt modelId="{AAAF0C2B-D112-4B0B-A0CF-9B29C1652C89}">
      <dgm:prSet phldrT="[Text]" custT="1"/>
      <dgm:spPr>
        <a:solidFill>
          <a:srgbClr val="C00000">
            <a:alpha val="50000"/>
          </a:srgbClr>
        </a:solidFill>
      </dgm:spPr>
      <dgm:t>
        <a:bodyPr/>
        <a:lstStyle/>
        <a:p>
          <a:r>
            <a:rPr lang="en-US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Wet grinding</a:t>
          </a:r>
          <a:endParaRPr lang="en-US" sz="20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CFC8F39D-D53F-48E0-A61C-FFD1C90AC3A5}" type="parTrans" cxnId="{D03AA939-BD87-4893-AABE-44FD0DF8F91F}">
      <dgm:prSet/>
      <dgm:spPr/>
      <dgm:t>
        <a:bodyPr/>
        <a:lstStyle/>
        <a:p>
          <a:endParaRPr lang="en-US" sz="2000" b="1">
            <a:solidFill>
              <a:srgbClr val="FFFF00"/>
            </a:solidFill>
          </a:endParaRPr>
        </a:p>
      </dgm:t>
    </dgm:pt>
    <dgm:pt modelId="{FCDF6279-BDCF-4C0C-9928-A506CC841278}" type="sibTrans" cxnId="{D03AA939-BD87-4893-AABE-44FD0DF8F91F}">
      <dgm:prSet/>
      <dgm:spPr/>
      <dgm:t>
        <a:bodyPr/>
        <a:lstStyle/>
        <a:p>
          <a:endParaRPr lang="en-US" sz="2000" b="1">
            <a:solidFill>
              <a:srgbClr val="FFFF00"/>
            </a:solidFill>
          </a:endParaRPr>
        </a:p>
      </dgm:t>
    </dgm:pt>
    <dgm:pt modelId="{B912B27A-C446-4330-AE11-38023AC021C4}">
      <dgm:prSet phldrT="[Text]" custT="1"/>
      <dgm:spPr>
        <a:solidFill>
          <a:srgbClr val="FF00FF">
            <a:alpha val="50000"/>
          </a:srgbClr>
        </a:solidFill>
      </dgm:spPr>
      <dgm:t>
        <a:bodyPr/>
        <a:lstStyle/>
        <a:p>
          <a:r>
            <a:rPr lang="en-US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Dry Grinding</a:t>
          </a:r>
          <a:endParaRPr lang="en-US" sz="20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AA622385-E368-4409-9339-319F9C644287}" type="parTrans" cxnId="{788144BF-F46D-40B1-B870-29DFC910BC89}">
      <dgm:prSet/>
      <dgm:spPr/>
      <dgm:t>
        <a:bodyPr/>
        <a:lstStyle/>
        <a:p>
          <a:endParaRPr lang="en-US" sz="2000" b="1">
            <a:solidFill>
              <a:srgbClr val="FFFF00"/>
            </a:solidFill>
          </a:endParaRPr>
        </a:p>
      </dgm:t>
    </dgm:pt>
    <dgm:pt modelId="{7765DD82-502F-47BC-BBFC-348BD08748BD}" type="sibTrans" cxnId="{788144BF-F46D-40B1-B870-29DFC910BC89}">
      <dgm:prSet/>
      <dgm:spPr/>
      <dgm:t>
        <a:bodyPr/>
        <a:lstStyle/>
        <a:p>
          <a:endParaRPr lang="en-US" sz="2000" b="1">
            <a:solidFill>
              <a:srgbClr val="FFFF00"/>
            </a:solidFill>
          </a:endParaRPr>
        </a:p>
      </dgm:t>
    </dgm:pt>
    <dgm:pt modelId="{A6A1A1E7-1FD6-4227-8748-C2BAAD651F44}">
      <dgm:prSet phldrT="[Text]" custT="1"/>
      <dgm:spPr>
        <a:solidFill>
          <a:srgbClr val="FF00FF">
            <a:alpha val="50000"/>
          </a:srgbClr>
        </a:solidFill>
      </dgm:spPr>
      <dgm:t>
        <a:bodyPr/>
        <a:lstStyle/>
        <a:p>
          <a:r>
            <a:rPr lang="en-US" sz="2000" b="0" dirty="0" err="1" smtClean="0">
              <a:solidFill>
                <a:srgbClr val="00FFFF"/>
              </a:solidFill>
              <a:latin typeface="Arial" pitchFamily="34" charset="0"/>
              <a:cs typeface="Arial" pitchFamily="34" charset="0"/>
            </a:rPr>
            <a:t>Sev</a:t>
          </a:r>
          <a:r>
            <a:rPr lang="en-US" sz="2000" b="0" dirty="0" smtClean="0">
              <a:solidFill>
                <a:srgbClr val="00FFFF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sz="2000" b="0" dirty="0" err="1" smtClean="0">
              <a:solidFill>
                <a:srgbClr val="00FFFF"/>
              </a:solidFill>
              <a:latin typeface="Arial" pitchFamily="34" charset="0"/>
              <a:cs typeface="Arial" pitchFamily="34" charset="0"/>
            </a:rPr>
            <a:t>Bajji</a:t>
          </a:r>
          <a:r>
            <a:rPr lang="en-US" sz="2000" b="0" dirty="0" smtClean="0">
              <a:solidFill>
                <a:srgbClr val="00FFFF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sz="2000" b="0" dirty="0" err="1" smtClean="0">
              <a:solidFill>
                <a:srgbClr val="00FFFF"/>
              </a:solidFill>
              <a:latin typeface="Arial" pitchFamily="34" charset="0"/>
              <a:cs typeface="Arial" pitchFamily="34" charset="0"/>
            </a:rPr>
            <a:t>Bonda</a:t>
          </a:r>
          <a:r>
            <a:rPr lang="en-US" sz="2000" b="0" dirty="0" smtClean="0">
              <a:solidFill>
                <a:srgbClr val="00FFFF"/>
              </a:solidFill>
              <a:latin typeface="Arial" pitchFamily="34" charset="0"/>
              <a:cs typeface="Arial" pitchFamily="34" charset="0"/>
            </a:rPr>
            <a:t>, flour,</a:t>
          </a:r>
          <a:endParaRPr lang="en-US" sz="2000" b="0" dirty="0">
            <a:solidFill>
              <a:srgbClr val="00FFFF"/>
            </a:solidFill>
            <a:latin typeface="Arial" pitchFamily="34" charset="0"/>
            <a:cs typeface="Arial" pitchFamily="34" charset="0"/>
          </a:endParaRPr>
        </a:p>
      </dgm:t>
    </dgm:pt>
    <dgm:pt modelId="{E1409854-87F2-485C-8244-ED2DF0A59222}" type="parTrans" cxnId="{D9EA00FC-E4B7-4E48-B089-E706034A54AC}">
      <dgm:prSet/>
      <dgm:spPr/>
      <dgm:t>
        <a:bodyPr/>
        <a:lstStyle/>
        <a:p>
          <a:endParaRPr lang="en-US" sz="2000" b="1">
            <a:solidFill>
              <a:srgbClr val="FFFF00"/>
            </a:solidFill>
          </a:endParaRPr>
        </a:p>
      </dgm:t>
    </dgm:pt>
    <dgm:pt modelId="{F3B32710-CD8D-488F-9BDE-9BF37A148AF0}" type="sibTrans" cxnId="{D9EA00FC-E4B7-4E48-B089-E706034A54AC}">
      <dgm:prSet/>
      <dgm:spPr/>
      <dgm:t>
        <a:bodyPr/>
        <a:lstStyle/>
        <a:p>
          <a:endParaRPr lang="en-US" sz="2000" b="1">
            <a:solidFill>
              <a:srgbClr val="FFFF00"/>
            </a:solidFill>
          </a:endParaRPr>
        </a:p>
      </dgm:t>
    </dgm:pt>
    <dgm:pt modelId="{FB2337D0-5CAE-4D89-B5BC-9F2E9B65649C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Some eaten raw</a:t>
          </a:r>
          <a:endParaRPr lang="en-US" sz="20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46463B81-C2A6-4A44-8DC9-73E501ECA7D9}" type="parTrans" cxnId="{1B381BA1-A481-4E96-80B0-A84D8C1BACB6}">
      <dgm:prSet/>
      <dgm:spPr/>
      <dgm:t>
        <a:bodyPr/>
        <a:lstStyle/>
        <a:p>
          <a:endParaRPr lang="en-US">
            <a:solidFill>
              <a:srgbClr val="FFFF00"/>
            </a:solidFill>
          </a:endParaRPr>
        </a:p>
      </dgm:t>
    </dgm:pt>
    <dgm:pt modelId="{94430F8D-1FA9-432F-993A-19105C4E9BE5}" type="sibTrans" cxnId="{1B381BA1-A481-4E96-80B0-A84D8C1BACB6}">
      <dgm:prSet/>
      <dgm:spPr/>
      <dgm:t>
        <a:bodyPr/>
        <a:lstStyle/>
        <a:p>
          <a:endParaRPr lang="en-US">
            <a:solidFill>
              <a:srgbClr val="FFFF00"/>
            </a:solidFill>
          </a:endParaRPr>
        </a:p>
      </dgm:t>
    </dgm:pt>
    <dgm:pt modelId="{0D165193-0B38-4B2A-B821-AFC729F610D6}">
      <dgm:prSet phldrT="[Text]" custT="1"/>
      <dgm:spPr>
        <a:solidFill>
          <a:srgbClr val="C00000">
            <a:alpha val="50000"/>
          </a:srgbClr>
        </a:solidFill>
      </dgm:spPr>
      <dgm:t>
        <a:bodyPr/>
        <a:lstStyle/>
        <a:p>
          <a:r>
            <a:rPr lang="en-US" sz="2000" b="0" dirty="0" err="1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Idli</a:t>
          </a:r>
          <a:r>
            <a:rPr lang="en-US" sz="2000" b="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sz="2000" b="0" dirty="0" err="1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Vada</a:t>
          </a:r>
          <a:r>
            <a:rPr lang="en-US" sz="2000" b="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sz="2000" b="0" dirty="0" err="1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Dosa</a:t>
          </a:r>
          <a:endParaRPr lang="en-US" sz="2000" b="0" dirty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gm:t>
    </dgm:pt>
    <dgm:pt modelId="{F0844AEC-F27D-4CFB-844F-4A86406D6103}" type="sibTrans" cxnId="{7071B0C3-465D-4C65-B7FB-EBD626EC1F81}">
      <dgm:prSet/>
      <dgm:spPr/>
      <dgm:t>
        <a:bodyPr/>
        <a:lstStyle/>
        <a:p>
          <a:endParaRPr lang="en-US" sz="2000" b="1">
            <a:solidFill>
              <a:srgbClr val="FFFF00"/>
            </a:solidFill>
          </a:endParaRPr>
        </a:p>
      </dgm:t>
    </dgm:pt>
    <dgm:pt modelId="{51812D31-97E2-4F2F-B0D6-72EC32122706}" type="parTrans" cxnId="{7071B0C3-465D-4C65-B7FB-EBD626EC1F81}">
      <dgm:prSet/>
      <dgm:spPr/>
      <dgm:t>
        <a:bodyPr/>
        <a:lstStyle/>
        <a:p>
          <a:endParaRPr lang="en-US" sz="2000" b="1">
            <a:solidFill>
              <a:srgbClr val="FFFF00"/>
            </a:solidFill>
          </a:endParaRPr>
        </a:p>
      </dgm:t>
    </dgm:pt>
    <dgm:pt modelId="{F016BAE8-6142-4227-99B5-1BE6F1F6FCF8}">
      <dgm:prSet phldrT="[Text]" custT="1"/>
      <dgm:spPr/>
      <dgm:t>
        <a:bodyPr/>
        <a:lstStyle/>
        <a:p>
          <a:r>
            <a:rPr lang="en-US" sz="2000" b="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rPr>
            <a:t>Dhal, millets, brown rice</a:t>
          </a:r>
          <a:endParaRPr lang="en-US" sz="2000" b="0" dirty="0">
            <a:solidFill>
              <a:srgbClr val="0000CC"/>
            </a:solidFill>
            <a:latin typeface="Arial" pitchFamily="34" charset="0"/>
            <a:cs typeface="Arial" pitchFamily="34" charset="0"/>
          </a:endParaRPr>
        </a:p>
      </dgm:t>
    </dgm:pt>
    <dgm:pt modelId="{B3D8637B-C0B7-412E-A3D1-EE5751CF9FAC}" type="sibTrans" cxnId="{1DCE1577-0007-4EDE-9B2D-0EE1C9DFCD39}">
      <dgm:prSet/>
      <dgm:spPr/>
      <dgm:t>
        <a:bodyPr/>
        <a:lstStyle/>
        <a:p>
          <a:endParaRPr lang="en-US" sz="2000" b="1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gm:t>
    </dgm:pt>
    <dgm:pt modelId="{169AB4BA-C7EC-4E78-A183-0013DD2296FF}" type="parTrans" cxnId="{1DCE1577-0007-4EDE-9B2D-0EE1C9DFCD39}">
      <dgm:prSet/>
      <dgm:spPr/>
      <dgm:t>
        <a:bodyPr/>
        <a:lstStyle/>
        <a:p>
          <a:endParaRPr lang="en-US" sz="2000" b="1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gm:t>
    </dgm:pt>
    <dgm:pt modelId="{622C4779-84DB-41DE-8E59-D22DAD4B4884}">
      <dgm:prSet phldrT="[Text]" custT="1"/>
      <dgm:spPr>
        <a:solidFill>
          <a:srgbClr val="0000CC">
            <a:alpha val="50000"/>
          </a:srgbClr>
        </a:solidFill>
      </dgm:spPr>
      <dgm:t>
        <a:bodyPr/>
        <a:lstStyle/>
        <a:p>
          <a:r>
            <a:rPr lang="en-US" sz="2000" b="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Rice, dhal  </a:t>
          </a:r>
          <a:endParaRPr lang="en-US" sz="2000" b="0" dirty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gm:t>
    </dgm:pt>
    <dgm:pt modelId="{E87E3CDB-B578-4682-A1F7-BEBFCB2DDE68}" type="parTrans" cxnId="{47E33697-85C7-4A0D-8AB0-7E221813E56F}">
      <dgm:prSet/>
      <dgm:spPr/>
      <dgm:t>
        <a:bodyPr/>
        <a:lstStyle/>
        <a:p>
          <a:endParaRPr lang="en-US"/>
        </a:p>
      </dgm:t>
    </dgm:pt>
    <dgm:pt modelId="{F2AE3E12-0444-481D-9EA2-BBA227E299C7}" type="sibTrans" cxnId="{47E33697-85C7-4A0D-8AB0-7E221813E56F}">
      <dgm:prSet/>
      <dgm:spPr/>
      <dgm:t>
        <a:bodyPr/>
        <a:lstStyle/>
        <a:p>
          <a:endParaRPr lang="en-US"/>
        </a:p>
      </dgm:t>
    </dgm:pt>
    <dgm:pt modelId="{FBF14A95-AF1D-4303-8D9F-E975BA37FC6D}">
      <dgm:prSet phldrT="[Text]" custT="1"/>
      <dgm:spPr>
        <a:solidFill>
          <a:srgbClr val="660066">
            <a:alpha val="50000"/>
          </a:srgbClr>
        </a:solidFill>
      </dgm:spPr>
      <dgm:t>
        <a:bodyPr/>
        <a:lstStyle/>
        <a:p>
          <a:r>
            <a:rPr lang="en-US" sz="2000" b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Rice, horse gram, wheat</a:t>
          </a:r>
        </a:p>
      </dgm:t>
    </dgm:pt>
    <dgm:pt modelId="{27FD71CD-F3E2-4A6E-ACC0-BDF37D9C4652}" type="parTrans" cxnId="{FF68802C-F6A4-4E09-AE24-DF261F028DD2}">
      <dgm:prSet/>
      <dgm:spPr/>
      <dgm:t>
        <a:bodyPr/>
        <a:lstStyle/>
        <a:p>
          <a:endParaRPr lang="en-US"/>
        </a:p>
      </dgm:t>
    </dgm:pt>
    <dgm:pt modelId="{EF1282D7-8792-4D8F-BD03-B5698F08136A}" type="sibTrans" cxnId="{FF68802C-F6A4-4E09-AE24-DF261F028DD2}">
      <dgm:prSet/>
      <dgm:spPr/>
      <dgm:t>
        <a:bodyPr/>
        <a:lstStyle/>
        <a:p>
          <a:endParaRPr lang="en-US"/>
        </a:p>
      </dgm:t>
    </dgm:pt>
    <dgm:pt modelId="{E288D4EB-79A5-43F9-B2D0-FF702BE9718B}" type="pres">
      <dgm:prSet presAssocID="{BB3CD186-8CC0-490C-934B-EED04A3B14EB}" presName="Name0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44AF66-EAB6-422E-8781-ADA71527B844}" type="pres">
      <dgm:prSet presAssocID="{BB3CD186-8CC0-490C-934B-EED04A3B14EB}" presName="ellipse1" presStyleLbl="venn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234BF4-DF9D-4641-A7A1-B96F79BDECAE}" type="pres">
      <dgm:prSet presAssocID="{BB3CD186-8CC0-490C-934B-EED04A3B14EB}" presName="ellipse2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B5DDAD-FC38-429D-B12D-6D95C4649EF1}" type="pres">
      <dgm:prSet presAssocID="{BB3CD186-8CC0-490C-934B-EED04A3B14EB}" presName="ellipse3" presStyleLbl="venn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F8ECDE-388D-4354-B615-E0F94D9127CA}" type="pres">
      <dgm:prSet presAssocID="{BB3CD186-8CC0-490C-934B-EED04A3B14EB}" presName="ellipse4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9A273A-8F70-4562-9944-E82DB2674C89}" type="pres">
      <dgm:prSet presAssocID="{BB3CD186-8CC0-490C-934B-EED04A3B14EB}" presName="ellipse5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1EDC7F-63EE-4AD7-BB11-0F4776598D37}" type="pres">
      <dgm:prSet presAssocID="{BB3CD186-8CC0-490C-934B-EED04A3B14EB}" presName="ellipse6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C0382C-6E24-4287-9CB7-4DA6E4F5E740}" type="pres">
      <dgm:prSet presAssocID="{BB3CD186-8CC0-490C-934B-EED04A3B14EB}" presName="ellipse7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E33697-85C7-4A0D-8AB0-7E221813E56F}" srcId="{C1378CB8-5B5F-4752-A9EB-A3DB223EDB6D}" destId="{622C4779-84DB-41DE-8E59-D22DAD4B4884}" srcOrd="0" destOrd="0" parTransId="{E87E3CDB-B578-4682-A1F7-BEBFCB2DDE68}" sibTransId="{F2AE3E12-0444-481D-9EA2-BBA227E299C7}"/>
    <dgm:cxn modelId="{D03AA939-BD87-4893-AABE-44FD0DF8F91F}" srcId="{BB3CD186-8CC0-490C-934B-EED04A3B14EB}" destId="{AAAF0C2B-D112-4B0B-A0CF-9B29C1652C89}" srcOrd="4" destOrd="0" parTransId="{CFC8F39D-D53F-48E0-A61C-FFD1C90AC3A5}" sibTransId="{FCDF6279-BDCF-4C0C-9928-A506CC841278}"/>
    <dgm:cxn modelId="{CE779957-C9D2-49EA-93A8-FDBC49B0C691}" type="presOf" srcId="{FBF14A95-AF1D-4303-8D9F-E975BA37FC6D}" destId="{28F8ECDE-388D-4354-B615-E0F94D9127CA}" srcOrd="0" destOrd="1" presId="urn:microsoft.com/office/officeart/2005/8/layout/rings+Icon"/>
    <dgm:cxn modelId="{64EDF4C8-6C30-4469-A7D2-24EE92B328D3}" type="presOf" srcId="{F016BAE8-6142-4227-99B5-1BE6F1F6FCF8}" destId="{32234BF4-DF9D-4641-A7A1-B96F79BDECAE}" srcOrd="0" destOrd="1" presId="urn:microsoft.com/office/officeart/2005/8/layout/rings+Icon"/>
    <dgm:cxn modelId="{DEF6E05E-D413-4C2E-8AC8-782DB048BC0D}" srcId="{BB3CD186-8CC0-490C-934B-EED04A3B14EB}" destId="{C1378CB8-5B5F-4752-A9EB-A3DB223EDB6D}" srcOrd="0" destOrd="0" parTransId="{E18ED658-E114-487B-A348-CD7D2964E42C}" sibTransId="{D94D9735-090E-40E0-A403-F22997E56DE0}"/>
    <dgm:cxn modelId="{D4D734B5-1127-4EBC-B636-43A8EA6179F6}" type="presOf" srcId="{EDE435CF-B80A-4723-B3DD-72F1AB5E6065}" destId="{FFB5DDAD-FC38-429D-B12D-6D95C4649EF1}" srcOrd="0" destOrd="1" presId="urn:microsoft.com/office/officeart/2005/8/layout/rings+Icon"/>
    <dgm:cxn modelId="{A8D84F44-703E-48AD-8879-CFAB3D72D3EE}" type="presOf" srcId="{AAAF0C2B-D112-4B0B-A0CF-9B29C1652C89}" destId="{D79A273A-8F70-4562-9944-E82DB2674C89}" srcOrd="0" destOrd="0" presId="urn:microsoft.com/office/officeart/2005/8/layout/rings+Icon"/>
    <dgm:cxn modelId="{7DC884EB-D927-4279-ADF6-E32B59E4B3A6}" srcId="{BB3CD186-8CC0-490C-934B-EED04A3B14EB}" destId="{97631942-41C0-42A8-ACF8-503A2368B233}" srcOrd="2" destOrd="0" parTransId="{DAE40457-02AA-48AD-B75B-EDDEE3410972}" sibTransId="{87F2183B-79C6-4B46-9FA4-20796AC3770A}"/>
    <dgm:cxn modelId="{5F958606-B23F-43E3-BC96-62C91CE231C0}" type="presOf" srcId="{0D165193-0B38-4B2A-B821-AFC729F610D6}" destId="{D79A273A-8F70-4562-9944-E82DB2674C89}" srcOrd="0" destOrd="1" presId="urn:microsoft.com/office/officeart/2005/8/layout/rings+Icon"/>
    <dgm:cxn modelId="{0F8C5228-EB18-4169-AA6C-3DD7CCBFA00A}" type="presOf" srcId="{97631942-41C0-42A8-ACF8-503A2368B233}" destId="{FFB5DDAD-FC38-429D-B12D-6D95C4649EF1}" srcOrd="0" destOrd="0" presId="urn:microsoft.com/office/officeart/2005/8/layout/rings+Icon"/>
    <dgm:cxn modelId="{C9F7E3E3-C6CC-4918-8367-7814228E77A6}" type="presOf" srcId="{A6A1A1E7-1FD6-4227-8748-C2BAAD651F44}" destId="{B31EDC7F-63EE-4AD7-BB11-0F4776598D37}" srcOrd="0" destOrd="1" presId="urn:microsoft.com/office/officeart/2005/8/layout/rings+Icon"/>
    <dgm:cxn modelId="{8A0DE099-34D2-45C4-B132-E0BBBDA265BB}" type="presOf" srcId="{F6ED12D7-2CF1-435A-BB2C-52FA92B03CEA}" destId="{32234BF4-DF9D-4641-A7A1-B96F79BDECAE}" srcOrd="0" destOrd="0" presId="urn:microsoft.com/office/officeart/2005/8/layout/rings+Icon"/>
    <dgm:cxn modelId="{FF68802C-F6A4-4E09-AE24-DF261F028DD2}" srcId="{1D73D7A6-3329-4682-A5CB-1806D609AB6E}" destId="{FBF14A95-AF1D-4303-8D9F-E975BA37FC6D}" srcOrd="0" destOrd="0" parTransId="{27FD71CD-F3E2-4A6E-ACC0-BDF37D9C4652}" sibTransId="{EF1282D7-8792-4D8F-BD03-B5698F08136A}"/>
    <dgm:cxn modelId="{D9EA00FC-E4B7-4E48-B089-E706034A54AC}" srcId="{B912B27A-C446-4330-AE11-38023AC021C4}" destId="{A6A1A1E7-1FD6-4227-8748-C2BAAD651F44}" srcOrd="0" destOrd="0" parTransId="{E1409854-87F2-485C-8244-ED2DF0A59222}" sibTransId="{F3B32710-CD8D-488F-9BDE-9BF37A148AF0}"/>
    <dgm:cxn modelId="{1DCE1577-0007-4EDE-9B2D-0EE1C9DFCD39}" srcId="{F6ED12D7-2CF1-435A-BB2C-52FA92B03CEA}" destId="{F016BAE8-6142-4227-99B5-1BE6F1F6FCF8}" srcOrd="0" destOrd="0" parTransId="{169AB4BA-C7EC-4E78-A183-0013DD2296FF}" sibTransId="{B3D8637B-C0B7-412E-A3D1-EE5751CF9FAC}"/>
    <dgm:cxn modelId="{AF2430CB-6524-43A2-A48A-95C973EEDFE0}" type="presOf" srcId="{FB2337D0-5CAE-4D89-B5BC-9F2E9B65649C}" destId="{B1C0382C-6E24-4287-9CB7-4DA6E4F5E740}" srcOrd="0" destOrd="0" presId="urn:microsoft.com/office/officeart/2005/8/layout/rings+Icon"/>
    <dgm:cxn modelId="{788144BF-F46D-40B1-B870-29DFC910BC89}" srcId="{BB3CD186-8CC0-490C-934B-EED04A3B14EB}" destId="{B912B27A-C446-4330-AE11-38023AC021C4}" srcOrd="5" destOrd="0" parTransId="{AA622385-E368-4409-9339-319F9C644287}" sibTransId="{7765DD82-502F-47BC-BBFC-348BD08748BD}"/>
    <dgm:cxn modelId="{1B381BA1-A481-4E96-80B0-A84D8C1BACB6}" srcId="{BB3CD186-8CC0-490C-934B-EED04A3B14EB}" destId="{FB2337D0-5CAE-4D89-B5BC-9F2E9B65649C}" srcOrd="6" destOrd="0" parTransId="{46463B81-C2A6-4A44-8DC9-73E501ECA7D9}" sibTransId="{94430F8D-1FA9-432F-993A-19105C4E9BE5}"/>
    <dgm:cxn modelId="{43EE7C1E-CB8C-44EA-9CFA-2EC83D0CC934}" type="presOf" srcId="{C1378CB8-5B5F-4752-A9EB-A3DB223EDB6D}" destId="{F744AF66-EAB6-422E-8781-ADA71527B844}" srcOrd="0" destOrd="0" presId="urn:microsoft.com/office/officeart/2005/8/layout/rings+Icon"/>
    <dgm:cxn modelId="{2AB905B9-0C56-423C-82FA-933E19F62E7C}" srcId="{BB3CD186-8CC0-490C-934B-EED04A3B14EB}" destId="{F6ED12D7-2CF1-435A-BB2C-52FA92B03CEA}" srcOrd="1" destOrd="0" parTransId="{5D99D72A-F67E-48A8-80EB-F46968EA73EF}" sibTransId="{E7966000-C1C0-4CF2-9CBA-4BDFAA30A18B}"/>
    <dgm:cxn modelId="{214F96B7-96E2-4D7E-B682-5481BD8CB80B}" type="presOf" srcId="{622C4779-84DB-41DE-8E59-D22DAD4B4884}" destId="{F744AF66-EAB6-422E-8781-ADA71527B844}" srcOrd="0" destOrd="1" presId="urn:microsoft.com/office/officeart/2005/8/layout/rings+Icon"/>
    <dgm:cxn modelId="{990C65DA-569B-4369-90FF-0386A0A42699}" srcId="{BB3CD186-8CC0-490C-934B-EED04A3B14EB}" destId="{1D73D7A6-3329-4682-A5CB-1806D609AB6E}" srcOrd="3" destOrd="0" parTransId="{A1E2B5F5-AC12-4A53-827F-1DFE9BBBA9E3}" sibTransId="{CBA6F795-AE5C-4B05-9153-6B45787F1832}"/>
    <dgm:cxn modelId="{9FF8154C-34F8-4136-B58D-D11CF6D80FDE}" type="presOf" srcId="{B912B27A-C446-4330-AE11-38023AC021C4}" destId="{B31EDC7F-63EE-4AD7-BB11-0F4776598D37}" srcOrd="0" destOrd="0" presId="urn:microsoft.com/office/officeart/2005/8/layout/rings+Icon"/>
    <dgm:cxn modelId="{8B782B92-8A3F-4717-8D77-59D0D919ED7A}" type="presOf" srcId="{1D73D7A6-3329-4682-A5CB-1806D609AB6E}" destId="{28F8ECDE-388D-4354-B615-E0F94D9127CA}" srcOrd="0" destOrd="0" presId="urn:microsoft.com/office/officeart/2005/8/layout/rings+Icon"/>
    <dgm:cxn modelId="{002078B6-E70D-4D96-836F-61D69F857010}" srcId="{97631942-41C0-42A8-ACF8-503A2368B233}" destId="{EDE435CF-B80A-4723-B3DD-72F1AB5E6065}" srcOrd="0" destOrd="0" parTransId="{9BBC16AF-DB8F-404D-8782-7C51938214AF}" sibTransId="{D30832E3-8A07-4052-8A1A-2D06ABE91004}"/>
    <dgm:cxn modelId="{3E99EC6A-E93D-423B-9DE5-7407CDD031F0}" type="presOf" srcId="{BB3CD186-8CC0-490C-934B-EED04A3B14EB}" destId="{E288D4EB-79A5-43F9-B2D0-FF702BE9718B}" srcOrd="0" destOrd="0" presId="urn:microsoft.com/office/officeart/2005/8/layout/rings+Icon"/>
    <dgm:cxn modelId="{7071B0C3-465D-4C65-B7FB-EBD626EC1F81}" srcId="{AAAF0C2B-D112-4B0B-A0CF-9B29C1652C89}" destId="{0D165193-0B38-4B2A-B821-AFC729F610D6}" srcOrd="0" destOrd="0" parTransId="{51812D31-97E2-4F2F-B0D6-72EC32122706}" sibTransId="{F0844AEC-F27D-4CFB-844F-4A86406D6103}"/>
    <dgm:cxn modelId="{6EE73BB0-BD05-4EA4-95C1-0891924D00E9}" type="presParOf" srcId="{E288D4EB-79A5-43F9-B2D0-FF702BE9718B}" destId="{F744AF66-EAB6-422E-8781-ADA71527B844}" srcOrd="0" destOrd="0" presId="urn:microsoft.com/office/officeart/2005/8/layout/rings+Icon"/>
    <dgm:cxn modelId="{BAED0085-8193-4059-A6CE-D89D5594F1B3}" type="presParOf" srcId="{E288D4EB-79A5-43F9-B2D0-FF702BE9718B}" destId="{32234BF4-DF9D-4641-A7A1-B96F79BDECAE}" srcOrd="1" destOrd="0" presId="urn:microsoft.com/office/officeart/2005/8/layout/rings+Icon"/>
    <dgm:cxn modelId="{8B1790A0-C91D-4E2E-BFF9-9751BE8CF7E9}" type="presParOf" srcId="{E288D4EB-79A5-43F9-B2D0-FF702BE9718B}" destId="{FFB5DDAD-FC38-429D-B12D-6D95C4649EF1}" srcOrd="2" destOrd="0" presId="urn:microsoft.com/office/officeart/2005/8/layout/rings+Icon"/>
    <dgm:cxn modelId="{1BD362AA-C6AC-47AD-BEC4-C2BBAB2092D9}" type="presParOf" srcId="{E288D4EB-79A5-43F9-B2D0-FF702BE9718B}" destId="{28F8ECDE-388D-4354-B615-E0F94D9127CA}" srcOrd="3" destOrd="0" presId="urn:microsoft.com/office/officeart/2005/8/layout/rings+Icon"/>
    <dgm:cxn modelId="{9306AE50-335E-4CD9-81A3-22A60B6FD4B7}" type="presParOf" srcId="{E288D4EB-79A5-43F9-B2D0-FF702BE9718B}" destId="{D79A273A-8F70-4562-9944-E82DB2674C89}" srcOrd="4" destOrd="0" presId="urn:microsoft.com/office/officeart/2005/8/layout/rings+Icon"/>
    <dgm:cxn modelId="{4E948528-71F6-4B0B-842E-32057352BD3B}" type="presParOf" srcId="{E288D4EB-79A5-43F9-B2D0-FF702BE9718B}" destId="{B31EDC7F-63EE-4AD7-BB11-0F4776598D37}" srcOrd="5" destOrd="0" presId="urn:microsoft.com/office/officeart/2005/8/layout/rings+Icon"/>
    <dgm:cxn modelId="{852AA338-8D1A-411B-9EE0-7DAD1AE21250}" type="presParOf" srcId="{E288D4EB-79A5-43F9-B2D0-FF702BE9718B}" destId="{B1C0382C-6E24-4287-9CB7-4DA6E4F5E740}" srcOrd="6" destOrd="0" presId="urn:microsoft.com/office/officeart/2005/8/layout/rings+Icon"/>
  </dgm:cxnLst>
  <dgm:bg/>
  <dgm:whole>
    <a:ln w="38100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A570AE-940E-4EB1-AA54-125D676C17F2}" type="doc">
      <dgm:prSet loTypeId="urn:microsoft.com/office/officeart/2005/8/layout/vList2" loCatId="list" qsTypeId="urn:microsoft.com/office/officeart/2005/8/quickstyle/3d2#1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9176C5A4-0CE4-4F6D-9FCD-700375528727}">
      <dgm:prSet custT="1"/>
      <dgm:spPr/>
      <dgm:t>
        <a:bodyPr/>
        <a:lstStyle/>
        <a:p>
          <a:pPr algn="ctr" rtl="0"/>
          <a:r>
            <a:rPr lang="en-US" sz="3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PROCESSES DEVELOPED:</a:t>
          </a:r>
          <a:endParaRPr lang="en-US" sz="36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D51D9B1-2822-489B-B1C3-2E6CB01B8E89}" type="parTrans" cxnId="{F27CC351-CB49-438A-ADB3-5D55B6458433}">
      <dgm:prSet/>
      <dgm:spPr/>
      <dgm:t>
        <a:bodyPr/>
        <a:lstStyle/>
        <a:p>
          <a:endParaRPr lang="en-US"/>
        </a:p>
      </dgm:t>
    </dgm:pt>
    <dgm:pt modelId="{23DBDB66-4E4C-40A3-82AB-1451DC6CEFFE}" type="sibTrans" cxnId="{F27CC351-CB49-438A-ADB3-5D55B6458433}">
      <dgm:prSet/>
      <dgm:spPr/>
      <dgm:t>
        <a:bodyPr/>
        <a:lstStyle/>
        <a:p>
          <a:endParaRPr lang="en-US"/>
        </a:p>
      </dgm:t>
    </dgm:pt>
    <dgm:pt modelId="{0DD6DBCD-1382-4E03-8B6A-F68A7A9DFC60}" type="pres">
      <dgm:prSet presAssocID="{3EA570AE-940E-4EB1-AA54-125D676C17F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5B8B44-63DE-4952-8C81-64A664EA07D7}" type="pres">
      <dgm:prSet presAssocID="{9176C5A4-0CE4-4F6D-9FCD-700375528727}" presName="parentText" presStyleLbl="node1" presStyleIdx="0" presStyleCnt="1" custScaleY="126533" custLinFactNeighborY="-2861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7CC351-CB49-438A-ADB3-5D55B6458433}" srcId="{3EA570AE-940E-4EB1-AA54-125D676C17F2}" destId="{9176C5A4-0CE4-4F6D-9FCD-700375528727}" srcOrd="0" destOrd="0" parTransId="{8D51D9B1-2822-489B-B1C3-2E6CB01B8E89}" sibTransId="{23DBDB66-4E4C-40A3-82AB-1451DC6CEFFE}"/>
    <dgm:cxn modelId="{93981864-E4E8-4229-9C29-FC96CCF5F5CA}" type="presOf" srcId="{9176C5A4-0CE4-4F6D-9FCD-700375528727}" destId="{D65B8B44-63DE-4952-8C81-64A664EA07D7}" srcOrd="0" destOrd="0" presId="urn:microsoft.com/office/officeart/2005/8/layout/vList2"/>
    <dgm:cxn modelId="{61A1CC24-9AD9-4595-B054-80CC82252AF2}" type="presOf" srcId="{3EA570AE-940E-4EB1-AA54-125D676C17F2}" destId="{0DD6DBCD-1382-4E03-8B6A-F68A7A9DFC60}" srcOrd="0" destOrd="0" presId="urn:microsoft.com/office/officeart/2005/8/layout/vList2"/>
    <dgm:cxn modelId="{EA775D0E-1467-4D0C-9E46-E4520AC3CDB1}" type="presParOf" srcId="{0DD6DBCD-1382-4E03-8B6A-F68A7A9DFC60}" destId="{D65B8B44-63DE-4952-8C81-64A664EA07D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A570AE-940E-4EB1-AA54-125D676C17F2}" type="doc">
      <dgm:prSet loTypeId="urn:microsoft.com/office/officeart/2005/8/layout/vList2" loCatId="list" qsTypeId="urn:microsoft.com/office/officeart/2005/8/quickstyle/3d2#2" qsCatId="3D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9176C5A4-0CE4-4F6D-9FCD-700375528727}">
      <dgm:prSet custT="1"/>
      <dgm:spPr/>
      <dgm:t>
        <a:bodyPr/>
        <a:lstStyle/>
        <a:p>
          <a:pPr algn="ctr" rtl="0"/>
          <a:r>
            <a:rPr lang="en-US" sz="3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PROCESSES DEVELOPED:</a:t>
          </a:r>
          <a:endParaRPr lang="en-US" sz="36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D51D9B1-2822-489B-B1C3-2E6CB01B8E89}" type="parTrans" cxnId="{F27CC351-CB49-438A-ADB3-5D55B6458433}">
      <dgm:prSet/>
      <dgm:spPr/>
      <dgm:t>
        <a:bodyPr/>
        <a:lstStyle/>
        <a:p>
          <a:endParaRPr lang="en-US"/>
        </a:p>
      </dgm:t>
    </dgm:pt>
    <dgm:pt modelId="{23DBDB66-4E4C-40A3-82AB-1451DC6CEFFE}" type="sibTrans" cxnId="{F27CC351-CB49-438A-ADB3-5D55B6458433}">
      <dgm:prSet/>
      <dgm:spPr/>
      <dgm:t>
        <a:bodyPr/>
        <a:lstStyle/>
        <a:p>
          <a:endParaRPr lang="en-US"/>
        </a:p>
      </dgm:t>
    </dgm:pt>
    <dgm:pt modelId="{0DD6DBCD-1382-4E03-8B6A-F68A7A9DFC60}" type="pres">
      <dgm:prSet presAssocID="{3EA570AE-940E-4EB1-AA54-125D676C17F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5B8B44-63DE-4952-8C81-64A664EA07D7}" type="pres">
      <dgm:prSet presAssocID="{9176C5A4-0CE4-4F6D-9FCD-700375528727}" presName="parentText" presStyleLbl="node1" presStyleIdx="0" presStyleCnt="1" custScaleY="126533" custLinFactNeighborY="-2861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7CC351-CB49-438A-ADB3-5D55B6458433}" srcId="{3EA570AE-940E-4EB1-AA54-125D676C17F2}" destId="{9176C5A4-0CE4-4F6D-9FCD-700375528727}" srcOrd="0" destOrd="0" parTransId="{8D51D9B1-2822-489B-B1C3-2E6CB01B8E89}" sibTransId="{23DBDB66-4E4C-40A3-82AB-1451DC6CEFFE}"/>
    <dgm:cxn modelId="{067CF1E0-A1F0-44DB-A11E-4F5D7DC5B8CD}" type="presOf" srcId="{3EA570AE-940E-4EB1-AA54-125D676C17F2}" destId="{0DD6DBCD-1382-4E03-8B6A-F68A7A9DFC60}" srcOrd="0" destOrd="0" presId="urn:microsoft.com/office/officeart/2005/8/layout/vList2"/>
    <dgm:cxn modelId="{C86687E4-C092-40A7-A0E5-3EF776FFFA10}" type="presOf" srcId="{9176C5A4-0CE4-4F6D-9FCD-700375528727}" destId="{D65B8B44-63DE-4952-8C81-64A664EA07D7}" srcOrd="0" destOrd="0" presId="urn:microsoft.com/office/officeart/2005/8/layout/vList2"/>
    <dgm:cxn modelId="{25610079-B13D-4749-9509-9837C7CACA09}" type="presParOf" srcId="{0DD6DBCD-1382-4E03-8B6A-F68A7A9DFC60}" destId="{D65B8B44-63DE-4952-8C81-64A664EA07D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44AF66-EAB6-422E-8781-ADA71527B844}">
      <dsp:nvSpPr>
        <dsp:cNvPr id="0" name=""/>
        <dsp:cNvSpPr/>
      </dsp:nvSpPr>
      <dsp:spPr>
        <a:xfrm>
          <a:off x="0" y="858046"/>
          <a:ext cx="2340790" cy="2340829"/>
        </a:xfrm>
        <a:prstGeom prst="ellipse">
          <a:avLst/>
        </a:prstGeom>
        <a:solidFill>
          <a:srgbClr val="0000CC">
            <a:alpha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Cooked whole</a:t>
          </a:r>
          <a:endParaRPr lang="en-US" sz="20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Rice, dhal  </a:t>
          </a:r>
          <a:endParaRPr lang="en-US" sz="2000" b="0" kern="1200" dirty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sp:txBody>
      <dsp:txXfrm>
        <a:off x="342801" y="1200852"/>
        <a:ext cx="1655188" cy="1655217"/>
      </dsp:txXfrm>
    </dsp:sp>
    <dsp:sp modelId="{32234BF4-DF9D-4641-A7A1-B96F79BDECAE}">
      <dsp:nvSpPr>
        <dsp:cNvPr id="0" name=""/>
        <dsp:cNvSpPr/>
      </dsp:nvSpPr>
      <dsp:spPr>
        <a:xfrm>
          <a:off x="1198522" y="2580451"/>
          <a:ext cx="2340790" cy="2340829"/>
        </a:xfrm>
        <a:prstGeom prst="ellipse">
          <a:avLst/>
        </a:prstGeom>
        <a:solidFill>
          <a:schemeClr val="accent4">
            <a:alpha val="50000"/>
            <a:hueOff val="1732615"/>
            <a:satOff val="-7995"/>
            <a:lumOff val="294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Dehulling</a:t>
          </a:r>
          <a:endParaRPr lang="en-US" sz="20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rPr>
            <a:t>Dhal, millets, brown rice</a:t>
          </a:r>
          <a:endParaRPr lang="en-US" sz="2000" b="0" kern="1200" dirty="0">
            <a:solidFill>
              <a:srgbClr val="0000CC"/>
            </a:solidFill>
            <a:latin typeface="Arial" pitchFamily="34" charset="0"/>
            <a:cs typeface="Arial" pitchFamily="34" charset="0"/>
          </a:endParaRPr>
        </a:p>
      </dsp:txBody>
      <dsp:txXfrm>
        <a:off x="1541323" y="2923257"/>
        <a:ext cx="1655188" cy="1655217"/>
      </dsp:txXfrm>
    </dsp:sp>
    <dsp:sp modelId="{FFB5DDAD-FC38-429D-B12D-6D95C4649EF1}">
      <dsp:nvSpPr>
        <dsp:cNvPr id="0" name=""/>
        <dsp:cNvSpPr/>
      </dsp:nvSpPr>
      <dsp:spPr>
        <a:xfrm>
          <a:off x="2397998" y="858046"/>
          <a:ext cx="2340790" cy="2340829"/>
        </a:xfrm>
        <a:prstGeom prst="ellipse">
          <a:avLst/>
        </a:prstGeom>
        <a:solidFill>
          <a:srgbClr val="016737">
            <a:alpha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Germination</a:t>
          </a:r>
          <a:endParaRPr lang="en-US" sz="20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dirty="0" smtClean="0">
              <a:solidFill>
                <a:srgbClr val="00FFFF"/>
              </a:solidFill>
              <a:latin typeface="Arial" pitchFamily="34" charset="0"/>
              <a:cs typeface="Arial" pitchFamily="34" charset="0"/>
            </a:rPr>
            <a:t>Raw, Cooked</a:t>
          </a:r>
          <a:endParaRPr lang="en-US" sz="2000" b="0" kern="1200" dirty="0">
            <a:solidFill>
              <a:srgbClr val="00FFFF"/>
            </a:solidFill>
            <a:latin typeface="Arial" pitchFamily="34" charset="0"/>
            <a:cs typeface="Arial" pitchFamily="34" charset="0"/>
          </a:endParaRPr>
        </a:p>
      </dsp:txBody>
      <dsp:txXfrm>
        <a:off x="2740799" y="1200852"/>
        <a:ext cx="1655188" cy="1655217"/>
      </dsp:txXfrm>
    </dsp:sp>
    <dsp:sp modelId="{28F8ECDE-388D-4354-B615-E0F94D9127CA}">
      <dsp:nvSpPr>
        <dsp:cNvPr id="0" name=""/>
        <dsp:cNvSpPr/>
      </dsp:nvSpPr>
      <dsp:spPr>
        <a:xfrm>
          <a:off x="3596521" y="2580451"/>
          <a:ext cx="2340790" cy="2340829"/>
        </a:xfrm>
        <a:prstGeom prst="ellipse">
          <a:avLst/>
        </a:prstGeom>
        <a:solidFill>
          <a:srgbClr val="660066">
            <a:alpha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Puffing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Rice, horse gram, wheat</a:t>
          </a:r>
        </a:p>
      </dsp:txBody>
      <dsp:txXfrm>
        <a:off x="3939322" y="2923257"/>
        <a:ext cx="1655188" cy="1655217"/>
      </dsp:txXfrm>
    </dsp:sp>
    <dsp:sp modelId="{D79A273A-8F70-4562-9944-E82DB2674C89}">
      <dsp:nvSpPr>
        <dsp:cNvPr id="0" name=""/>
        <dsp:cNvSpPr/>
      </dsp:nvSpPr>
      <dsp:spPr>
        <a:xfrm>
          <a:off x="4795997" y="858046"/>
          <a:ext cx="2340790" cy="2340829"/>
        </a:xfrm>
        <a:prstGeom prst="ellipse">
          <a:avLst/>
        </a:prstGeom>
        <a:solidFill>
          <a:srgbClr val="C00000">
            <a:alpha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Wet grinding</a:t>
          </a:r>
          <a:endParaRPr lang="en-US" sz="20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dirty="0" err="1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Idli</a:t>
          </a:r>
          <a:r>
            <a:rPr lang="en-US" sz="2000" b="0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sz="2000" b="0" kern="1200" dirty="0" err="1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Vada</a:t>
          </a:r>
          <a:r>
            <a:rPr lang="en-US" sz="2000" b="0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sz="2000" b="0" kern="1200" dirty="0" err="1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Dosa</a:t>
          </a:r>
          <a:endParaRPr lang="en-US" sz="2000" b="0" kern="1200" dirty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sp:txBody>
      <dsp:txXfrm>
        <a:off x="5138798" y="1200852"/>
        <a:ext cx="1655188" cy="1655217"/>
      </dsp:txXfrm>
    </dsp:sp>
    <dsp:sp modelId="{B31EDC7F-63EE-4AD7-BB11-0F4776598D37}">
      <dsp:nvSpPr>
        <dsp:cNvPr id="0" name=""/>
        <dsp:cNvSpPr/>
      </dsp:nvSpPr>
      <dsp:spPr>
        <a:xfrm>
          <a:off x="5994520" y="2580451"/>
          <a:ext cx="2340790" cy="2340829"/>
        </a:xfrm>
        <a:prstGeom prst="ellipse">
          <a:avLst/>
        </a:prstGeom>
        <a:solidFill>
          <a:srgbClr val="FF00FF">
            <a:alpha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Dry Grinding</a:t>
          </a:r>
          <a:endParaRPr lang="en-US" sz="20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dirty="0" err="1" smtClean="0">
              <a:solidFill>
                <a:srgbClr val="00FFFF"/>
              </a:solidFill>
              <a:latin typeface="Arial" pitchFamily="34" charset="0"/>
              <a:cs typeface="Arial" pitchFamily="34" charset="0"/>
            </a:rPr>
            <a:t>Sev</a:t>
          </a:r>
          <a:r>
            <a:rPr lang="en-US" sz="2000" b="0" kern="1200" dirty="0" smtClean="0">
              <a:solidFill>
                <a:srgbClr val="00FFFF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sz="2000" b="0" kern="1200" dirty="0" err="1" smtClean="0">
              <a:solidFill>
                <a:srgbClr val="00FFFF"/>
              </a:solidFill>
              <a:latin typeface="Arial" pitchFamily="34" charset="0"/>
              <a:cs typeface="Arial" pitchFamily="34" charset="0"/>
            </a:rPr>
            <a:t>Bajji</a:t>
          </a:r>
          <a:r>
            <a:rPr lang="en-US" sz="2000" b="0" kern="1200" dirty="0" smtClean="0">
              <a:solidFill>
                <a:srgbClr val="00FFFF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sz="2000" b="0" kern="1200" dirty="0" err="1" smtClean="0">
              <a:solidFill>
                <a:srgbClr val="00FFFF"/>
              </a:solidFill>
              <a:latin typeface="Arial" pitchFamily="34" charset="0"/>
              <a:cs typeface="Arial" pitchFamily="34" charset="0"/>
            </a:rPr>
            <a:t>Bonda</a:t>
          </a:r>
          <a:r>
            <a:rPr lang="en-US" sz="2000" b="0" kern="1200" dirty="0" smtClean="0">
              <a:solidFill>
                <a:srgbClr val="00FFFF"/>
              </a:solidFill>
              <a:latin typeface="Arial" pitchFamily="34" charset="0"/>
              <a:cs typeface="Arial" pitchFamily="34" charset="0"/>
            </a:rPr>
            <a:t>, flour,</a:t>
          </a:r>
          <a:endParaRPr lang="en-US" sz="2000" b="0" kern="1200" dirty="0">
            <a:solidFill>
              <a:srgbClr val="00FFFF"/>
            </a:solidFill>
            <a:latin typeface="Arial" pitchFamily="34" charset="0"/>
            <a:cs typeface="Arial" pitchFamily="34" charset="0"/>
          </a:endParaRPr>
        </a:p>
      </dsp:txBody>
      <dsp:txXfrm>
        <a:off x="6337321" y="2923257"/>
        <a:ext cx="1655188" cy="1655217"/>
      </dsp:txXfrm>
    </dsp:sp>
    <dsp:sp modelId="{B1C0382C-6E24-4287-9CB7-4DA6E4F5E740}">
      <dsp:nvSpPr>
        <dsp:cNvPr id="0" name=""/>
        <dsp:cNvSpPr/>
      </dsp:nvSpPr>
      <dsp:spPr>
        <a:xfrm>
          <a:off x="7193996" y="858046"/>
          <a:ext cx="2340790" cy="2340829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Some eaten raw</a:t>
          </a:r>
          <a:endParaRPr lang="en-US" sz="20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7536797" y="1200852"/>
        <a:ext cx="1655188" cy="16552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B8B44-63DE-4952-8C81-64A664EA07D7}">
      <dsp:nvSpPr>
        <dsp:cNvPr id="0" name=""/>
        <dsp:cNvSpPr/>
      </dsp:nvSpPr>
      <dsp:spPr>
        <a:xfrm>
          <a:off x="0" y="0"/>
          <a:ext cx="7443181" cy="48806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PROCESSES DEVELOPED:</a:t>
          </a:r>
          <a:endParaRPr lang="en-US" sz="36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3825" y="23825"/>
        <a:ext cx="7395531" cy="4404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B8B44-63DE-4952-8C81-64A664EA07D7}">
      <dsp:nvSpPr>
        <dsp:cNvPr id="0" name=""/>
        <dsp:cNvSpPr/>
      </dsp:nvSpPr>
      <dsp:spPr>
        <a:xfrm>
          <a:off x="0" y="0"/>
          <a:ext cx="7443181" cy="48806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PROCESSES DEVELOPED:</a:t>
          </a:r>
          <a:endParaRPr lang="en-US" sz="36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3825" y="23825"/>
        <a:ext cx="7395531" cy="4404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image" Target="../media/image1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D722D-26BA-4366-9769-37908080F009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983C5-4362-43FA-8B62-A67AF7D70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60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alt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D59F03D-1D12-4F29-B122-3FAEEBC1E0AB}" type="slidenum">
              <a:rPr lang="en-IN" altLang="en-US" smtClean="0">
                <a:latin typeface="Calibri" panose="020F0502020204030204" pitchFamily="34" charset="0"/>
              </a:rPr>
              <a:pPr eaLnBrk="1" hangingPunct="1"/>
              <a:t>28</a:t>
            </a:fld>
            <a:endParaRPr lang="en-IN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526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d:\picture\logo.jpg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A77AD-324B-4A0C-B968-A9FA9769470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4813" y="696913"/>
            <a:ext cx="61976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415791"/>
            <a:ext cx="5140960" cy="41833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5" tIns="45717" rIns="91435" bIns="4571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1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d:\picture\logo.jpg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020F8-4F09-48FC-A41F-436EB56873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4813" y="696913"/>
            <a:ext cx="61976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415791"/>
            <a:ext cx="5140960" cy="41833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5" tIns="45717" rIns="91435" bIns="4571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32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d:\picture\logo.jpg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EAF70-52CD-47DA-BB62-5021F5CE0B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4813" y="696913"/>
            <a:ext cx="61976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415791"/>
            <a:ext cx="5140960" cy="41833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5" tIns="45717" rIns="91435" bIns="4571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04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d:\picture\logo.jpg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7C6F0-BF6D-4CFF-8BFE-13B20225D26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4813" y="696913"/>
            <a:ext cx="61976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415791"/>
            <a:ext cx="5140960" cy="41833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5" tIns="45717" rIns="91435" bIns="4571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01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264882E-1F4D-4D17-A1EA-08475484F4B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60FA24A-34D4-4A76-870F-469624FF2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38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882E-1F4D-4D17-A1EA-08475484F4B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A24A-34D4-4A76-870F-469624FF2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67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882E-1F4D-4D17-A1EA-08475484F4B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A24A-34D4-4A76-870F-469624FF2E9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832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882E-1F4D-4D17-A1EA-08475484F4B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A24A-34D4-4A76-870F-469624FF2E9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608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882E-1F4D-4D17-A1EA-08475484F4B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A24A-34D4-4A76-870F-469624FF2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56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882E-1F4D-4D17-A1EA-08475484F4B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A24A-34D4-4A76-870F-469624FF2E9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270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882E-1F4D-4D17-A1EA-08475484F4B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A24A-34D4-4A76-870F-469624FF2E9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091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882E-1F4D-4D17-A1EA-08475484F4B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A24A-34D4-4A76-870F-469624FF2E9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944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882E-1F4D-4D17-A1EA-08475484F4B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A24A-34D4-4A76-870F-469624FF2E9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390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218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838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882E-1F4D-4D17-A1EA-08475484F4B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A24A-34D4-4A76-870F-469624FF2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62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0762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930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502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864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199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24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31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39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4096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143000"/>
            <a:ext cx="11347451" cy="1325563"/>
          </a:xfrm>
        </p:spPr>
        <p:txBody>
          <a:bodyPr/>
          <a:lstStyle>
            <a:lvl1pPr>
              <a:defRPr b="1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02167" y="1676401"/>
            <a:ext cx="11387667" cy="44227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035E9-1119-46F0-91DF-4F1A1BF40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3214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882E-1F4D-4D17-A1EA-08475484F4B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A24A-34D4-4A76-870F-469624FF2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97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76401"/>
            <a:ext cx="5592233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CE3E2-6443-48E6-BCEF-9159ED526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67697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D487D-C201-4E62-9EDF-E6C79B225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90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02167" y="228601"/>
            <a:ext cx="11387667" cy="5870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D12E2-FFF5-4B24-BFF6-DDAF0BBD5C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50815" y="5029201"/>
            <a:ext cx="3048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defTabSz="914400"/>
            <a:r>
              <a:rPr lang="en-US" sz="1200" b="1" dirty="0" smtClean="0">
                <a:ln w="50800"/>
                <a:solidFill>
                  <a:srgbClr val="FFFF00"/>
                </a:solidFill>
                <a:latin typeface="Arial Black" pitchFamily="34" charset="0"/>
              </a:rPr>
              <a:t>C</a:t>
            </a:r>
          </a:p>
          <a:p>
            <a:pPr algn="ctr" defTabSz="914400"/>
            <a:r>
              <a:rPr lang="en-US" sz="1200" b="1" dirty="0" smtClean="0">
                <a:ln w="50800"/>
                <a:solidFill>
                  <a:srgbClr val="FFFF00"/>
                </a:solidFill>
                <a:latin typeface="Arial Black" pitchFamily="34" charset="0"/>
              </a:rPr>
              <a:t>F</a:t>
            </a:r>
          </a:p>
          <a:p>
            <a:pPr algn="ctr" defTabSz="914400"/>
            <a:r>
              <a:rPr lang="en-US" sz="1200" b="1" dirty="0" smtClean="0">
                <a:ln w="50800"/>
                <a:solidFill>
                  <a:srgbClr val="FFFF00"/>
                </a:solidFill>
                <a:latin typeface="Arial Black" pitchFamily="34" charset="0"/>
              </a:rPr>
              <a:t>T</a:t>
            </a:r>
          </a:p>
          <a:p>
            <a:pPr algn="ctr" defTabSz="914400"/>
            <a:r>
              <a:rPr lang="en-US" sz="1200" b="1" dirty="0" smtClean="0">
                <a:ln w="50800"/>
                <a:solidFill>
                  <a:srgbClr val="FFFF00"/>
                </a:solidFill>
                <a:latin typeface="Arial Black" pitchFamily="34" charset="0"/>
              </a:rPr>
              <a:t>R</a:t>
            </a:r>
          </a:p>
          <a:p>
            <a:pPr algn="ctr" defTabSz="914400"/>
            <a:r>
              <a:rPr lang="en-US" sz="1200" b="1" dirty="0" smtClean="0">
                <a:ln w="50800"/>
                <a:solidFill>
                  <a:srgbClr val="FFFF00"/>
                </a:solidFill>
                <a:latin typeface="Arial Black" pitchFamily="34" charset="0"/>
              </a:rPr>
              <a:t>I</a:t>
            </a:r>
            <a:endParaRPr lang="en-US" sz="1200" b="1" dirty="0">
              <a:ln w="50800"/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726380"/>
      </p:ext>
    </p:extLst>
  </p:cSld>
  <p:clrMapOvr>
    <a:masterClrMapping/>
  </p:clrMapOvr>
  <p:transition spd="med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2168" y="1676400"/>
            <a:ext cx="5592233" cy="2135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1" y="1676400"/>
            <a:ext cx="5592233" cy="2135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02168" y="3963989"/>
            <a:ext cx="5592233" cy="2135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1" y="3963989"/>
            <a:ext cx="5592233" cy="2135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549A4-06ED-4495-81BD-AA83831DE8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50815" y="5029201"/>
            <a:ext cx="3048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defTabSz="914400"/>
            <a:r>
              <a:rPr lang="en-US" sz="1200" b="1" dirty="0" smtClean="0">
                <a:ln w="50800"/>
                <a:solidFill>
                  <a:srgbClr val="FFFF00"/>
                </a:solidFill>
                <a:latin typeface="Arial Black" pitchFamily="34" charset="0"/>
              </a:rPr>
              <a:t>C</a:t>
            </a:r>
          </a:p>
          <a:p>
            <a:pPr algn="ctr" defTabSz="914400"/>
            <a:r>
              <a:rPr lang="en-US" sz="1200" b="1" dirty="0" smtClean="0">
                <a:ln w="50800"/>
                <a:solidFill>
                  <a:srgbClr val="FFFF00"/>
                </a:solidFill>
                <a:latin typeface="Arial Black" pitchFamily="34" charset="0"/>
              </a:rPr>
              <a:t>F</a:t>
            </a:r>
          </a:p>
          <a:p>
            <a:pPr algn="ctr" defTabSz="914400"/>
            <a:r>
              <a:rPr lang="en-US" sz="1200" b="1" dirty="0" smtClean="0">
                <a:ln w="50800"/>
                <a:solidFill>
                  <a:srgbClr val="FFFF00"/>
                </a:solidFill>
                <a:latin typeface="Arial Black" pitchFamily="34" charset="0"/>
              </a:rPr>
              <a:t>T</a:t>
            </a:r>
          </a:p>
          <a:p>
            <a:pPr algn="ctr" defTabSz="914400"/>
            <a:r>
              <a:rPr lang="en-US" sz="1200" b="1" dirty="0" smtClean="0">
                <a:ln w="50800"/>
                <a:solidFill>
                  <a:srgbClr val="FFFF00"/>
                </a:solidFill>
                <a:latin typeface="Arial Black" pitchFamily="34" charset="0"/>
              </a:rPr>
              <a:t>R</a:t>
            </a:r>
          </a:p>
          <a:p>
            <a:pPr algn="ctr" defTabSz="914400"/>
            <a:r>
              <a:rPr lang="en-US" sz="1200" b="1" dirty="0" smtClean="0">
                <a:ln w="50800"/>
                <a:solidFill>
                  <a:srgbClr val="FFFF00"/>
                </a:solidFill>
                <a:latin typeface="Arial Black" pitchFamily="34" charset="0"/>
              </a:rPr>
              <a:t>I</a:t>
            </a:r>
            <a:endParaRPr lang="en-US" sz="1200" b="1" dirty="0">
              <a:ln w="50800"/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525077"/>
      </p:ext>
    </p:extLst>
  </p:cSld>
  <p:clrMapOvr>
    <a:masterClrMapping/>
  </p:clrMapOvr>
  <p:transition spd="med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9300"/>
            <a:ext cx="11531600" cy="503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03364"/>
            <a:ext cx="5613400" cy="32210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273800" y="1503364"/>
            <a:ext cx="5613400" cy="3221037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/>
          <p:nvPr userDrawn="1"/>
        </p:nvSpPr>
        <p:spPr>
          <a:xfrm>
            <a:off x="50815" y="5029201"/>
            <a:ext cx="3048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defTabSz="914400"/>
            <a:r>
              <a:rPr lang="en-US" sz="1200" b="1" dirty="0" smtClean="0">
                <a:ln w="50800"/>
                <a:solidFill>
                  <a:srgbClr val="FFFF00"/>
                </a:solidFill>
                <a:latin typeface="Arial Black" pitchFamily="34" charset="0"/>
              </a:rPr>
              <a:t>C</a:t>
            </a:r>
          </a:p>
          <a:p>
            <a:pPr algn="ctr" defTabSz="914400"/>
            <a:r>
              <a:rPr lang="en-US" sz="1200" b="1" dirty="0" smtClean="0">
                <a:ln w="50800"/>
                <a:solidFill>
                  <a:srgbClr val="FFFF00"/>
                </a:solidFill>
                <a:latin typeface="Arial Black" pitchFamily="34" charset="0"/>
              </a:rPr>
              <a:t>F</a:t>
            </a:r>
          </a:p>
          <a:p>
            <a:pPr algn="ctr" defTabSz="914400"/>
            <a:r>
              <a:rPr lang="en-US" sz="1200" b="1" dirty="0" smtClean="0">
                <a:ln w="50800"/>
                <a:solidFill>
                  <a:srgbClr val="FFFF00"/>
                </a:solidFill>
                <a:latin typeface="Arial Black" pitchFamily="34" charset="0"/>
              </a:rPr>
              <a:t>T</a:t>
            </a:r>
          </a:p>
          <a:p>
            <a:pPr algn="ctr" defTabSz="914400"/>
            <a:r>
              <a:rPr lang="en-US" sz="1200" b="1" dirty="0" smtClean="0">
                <a:ln w="50800"/>
                <a:solidFill>
                  <a:srgbClr val="FFFF00"/>
                </a:solidFill>
                <a:latin typeface="Arial Black" pitchFamily="34" charset="0"/>
              </a:rPr>
              <a:t>R</a:t>
            </a:r>
          </a:p>
          <a:p>
            <a:pPr algn="ctr" defTabSz="914400"/>
            <a:r>
              <a:rPr lang="en-US" sz="1200" b="1" dirty="0" smtClean="0">
                <a:ln w="50800"/>
                <a:solidFill>
                  <a:srgbClr val="FFFF00"/>
                </a:solidFill>
                <a:latin typeface="Arial Black" pitchFamily="34" charset="0"/>
              </a:rPr>
              <a:t>I</a:t>
            </a:r>
            <a:endParaRPr lang="en-US" sz="1200" b="1" dirty="0">
              <a:ln w="50800"/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234701"/>
      </p:ext>
    </p:extLst>
  </p:cSld>
  <p:clrMapOvr>
    <a:masterClrMapping/>
  </p:clrMapOvr>
  <p:transition spd="med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1" y="1676400"/>
            <a:ext cx="5592233" cy="2135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1" y="3963989"/>
            <a:ext cx="5592233" cy="2135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6FA74-EE63-4EF7-BCB3-23774BB7C6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50815" y="5029201"/>
            <a:ext cx="3048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defTabSz="914400"/>
            <a:r>
              <a:rPr lang="en-US" sz="1200" b="1" dirty="0" smtClean="0">
                <a:ln w="50800"/>
                <a:solidFill>
                  <a:srgbClr val="FFFF00"/>
                </a:solidFill>
                <a:latin typeface="Arial Black" pitchFamily="34" charset="0"/>
              </a:rPr>
              <a:t>C</a:t>
            </a:r>
          </a:p>
          <a:p>
            <a:pPr algn="ctr" defTabSz="914400"/>
            <a:r>
              <a:rPr lang="en-US" sz="1200" b="1" dirty="0" smtClean="0">
                <a:ln w="50800"/>
                <a:solidFill>
                  <a:srgbClr val="FFFF00"/>
                </a:solidFill>
                <a:latin typeface="Arial Black" pitchFamily="34" charset="0"/>
              </a:rPr>
              <a:t>F</a:t>
            </a:r>
          </a:p>
          <a:p>
            <a:pPr algn="ctr" defTabSz="914400"/>
            <a:r>
              <a:rPr lang="en-US" sz="1200" b="1" dirty="0" smtClean="0">
                <a:ln w="50800"/>
                <a:solidFill>
                  <a:srgbClr val="FFFF00"/>
                </a:solidFill>
                <a:latin typeface="Arial Black" pitchFamily="34" charset="0"/>
              </a:rPr>
              <a:t>T</a:t>
            </a:r>
          </a:p>
          <a:p>
            <a:pPr algn="ctr" defTabSz="914400"/>
            <a:r>
              <a:rPr lang="en-US" sz="1200" b="1" dirty="0" smtClean="0">
                <a:ln w="50800"/>
                <a:solidFill>
                  <a:srgbClr val="FFFF00"/>
                </a:solidFill>
                <a:latin typeface="Arial Black" pitchFamily="34" charset="0"/>
              </a:rPr>
              <a:t>R</a:t>
            </a:r>
          </a:p>
          <a:p>
            <a:pPr algn="ctr" defTabSz="914400"/>
            <a:r>
              <a:rPr lang="en-US" sz="1200" b="1" dirty="0" smtClean="0">
                <a:ln w="50800"/>
                <a:solidFill>
                  <a:srgbClr val="FFFF00"/>
                </a:solidFill>
                <a:latin typeface="Arial Black" pitchFamily="34" charset="0"/>
              </a:rPr>
              <a:t>I</a:t>
            </a:r>
            <a:endParaRPr lang="en-US" sz="1200" b="1" dirty="0">
              <a:ln w="50800"/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341628"/>
      </p:ext>
    </p:extLst>
  </p:cSld>
  <p:clrMapOvr>
    <a:masterClrMapping/>
  </p:clrMapOvr>
  <p:transition spd="med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E0F7-EDAD-408D-8F79-6CD6B8CF46B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27972" y="-7875"/>
            <a:ext cx="12319972" cy="2761433"/>
            <a:chOff x="-127972" y="-7875"/>
            <a:chExt cx="12319972" cy="2761433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-10256" y="-7875"/>
              <a:ext cx="12202256" cy="13667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39999">
                  <a:srgbClr val="003300"/>
                </a:gs>
                <a:gs pos="70000">
                  <a:srgbClr val="006600"/>
                </a:gs>
                <a:gs pos="88000">
                  <a:srgbClr val="FFFF00"/>
                </a:gs>
                <a:gs pos="100000">
                  <a:schemeClr val="bg1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21439914">
              <a:off x="-127972" y="147748"/>
              <a:ext cx="6408586" cy="26058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2085757"/>
                </a:avLst>
              </a:prstTxWarp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prstMaterial="metal"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Global Centre for Food Science</a:t>
              </a:r>
              <a:r>
                <a:rPr lang="en-US" sz="1600" b="1" baseline="0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Technology</a:t>
              </a:r>
              <a:endParaRPr lang="en-US" sz="1600" b="1" cap="none" spc="0" dirty="0">
                <a:ln w="50800"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8588720" y="0"/>
              <a:ext cx="1352350" cy="737232"/>
              <a:chOff x="189303" y="1143000"/>
              <a:chExt cx="8726097" cy="4757025"/>
            </a:xfrm>
          </p:grpSpPr>
          <p:pic>
            <p:nvPicPr>
              <p:cNvPr id="11" name="Picture 4" descr="C:\Documents and Settings\Administrator\My Documents\My Pictures\csir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9303" y="1243883"/>
                <a:ext cx="4555260" cy="4555260"/>
              </a:xfrm>
              <a:prstGeom prst="rect">
                <a:avLst/>
              </a:prstGeom>
              <a:noFill/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4576" y="1143000"/>
                <a:ext cx="4750824" cy="4757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81489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E0F7-EDAD-408D-8F79-6CD6B8CF46B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27972" y="-7875"/>
            <a:ext cx="12319972" cy="2761433"/>
            <a:chOff x="-127972" y="-7875"/>
            <a:chExt cx="12319972" cy="2761433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-10256" y="-7875"/>
              <a:ext cx="12202256" cy="13667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39999">
                  <a:srgbClr val="003300"/>
                </a:gs>
                <a:gs pos="70000">
                  <a:srgbClr val="006600"/>
                </a:gs>
                <a:gs pos="88000">
                  <a:srgbClr val="FFFF00"/>
                </a:gs>
                <a:gs pos="100000">
                  <a:schemeClr val="bg1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21439914">
              <a:off x="-127972" y="147748"/>
              <a:ext cx="6408586" cy="26058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2085757"/>
                </a:avLst>
              </a:prstTxWarp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prstMaterial="metal"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Global Centre for Food Science</a:t>
              </a:r>
              <a:r>
                <a:rPr lang="en-US" sz="1600" b="1" baseline="0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Technology</a:t>
              </a:r>
              <a:endParaRPr lang="en-US" sz="1600" b="1" cap="none" spc="0" dirty="0">
                <a:ln w="50800"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8588720" y="0"/>
              <a:ext cx="1352350" cy="737232"/>
              <a:chOff x="189303" y="1143000"/>
              <a:chExt cx="8726097" cy="4757025"/>
            </a:xfrm>
          </p:grpSpPr>
          <p:pic>
            <p:nvPicPr>
              <p:cNvPr id="11" name="Picture 4" descr="C:\Documents and Settings\Administrator\My Documents\My Pictures\csirlogo.gif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189303" y="1243883"/>
                <a:ext cx="4555260" cy="4555260"/>
              </a:xfrm>
              <a:prstGeom prst="rect">
                <a:avLst/>
              </a:prstGeom>
              <a:noFill/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4576" y="1143000"/>
                <a:ext cx="4750824" cy="4757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07953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E0F7-EDAD-408D-8F79-6CD6B8CF46B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27972" y="-7875"/>
            <a:ext cx="12319972" cy="2761433"/>
            <a:chOff x="-127972" y="-7875"/>
            <a:chExt cx="12319972" cy="2761433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-10256" y="-7875"/>
              <a:ext cx="12202256" cy="13667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39999">
                  <a:srgbClr val="003300"/>
                </a:gs>
                <a:gs pos="70000">
                  <a:srgbClr val="006600"/>
                </a:gs>
                <a:gs pos="88000">
                  <a:srgbClr val="FFFF00"/>
                </a:gs>
                <a:gs pos="100000">
                  <a:schemeClr val="bg1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21439914">
              <a:off x="-127972" y="147748"/>
              <a:ext cx="6408586" cy="26058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2085757"/>
                </a:avLst>
              </a:prstTxWarp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prstMaterial="metal"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Global Centre for Food Science</a:t>
              </a:r>
              <a:r>
                <a:rPr lang="en-US" sz="1600" b="1" baseline="0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Technology</a:t>
              </a:r>
              <a:endParaRPr lang="en-US" sz="1600" b="1" cap="none" spc="0" dirty="0">
                <a:ln w="50800"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8588720" y="0"/>
              <a:ext cx="1352350" cy="737232"/>
              <a:chOff x="189303" y="1143000"/>
              <a:chExt cx="8726097" cy="4757025"/>
            </a:xfrm>
          </p:grpSpPr>
          <p:pic>
            <p:nvPicPr>
              <p:cNvPr id="11" name="Picture 4" descr="C:\Documents and Settings\Administrator\My Documents\My Pictures\csir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9303" y="1243883"/>
                <a:ext cx="4555260" cy="4555260"/>
              </a:xfrm>
              <a:prstGeom prst="rect">
                <a:avLst/>
              </a:prstGeom>
              <a:noFill/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4576" y="1143000"/>
                <a:ext cx="4750824" cy="4757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818142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E0F7-EDAD-408D-8F79-6CD6B8CF46B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27972" y="-7875"/>
            <a:ext cx="12319972" cy="2761433"/>
            <a:chOff x="-127972" y="-7875"/>
            <a:chExt cx="12319972" cy="2761433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-10256" y="-7875"/>
              <a:ext cx="12202256" cy="13667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39999">
                  <a:srgbClr val="003300"/>
                </a:gs>
                <a:gs pos="70000">
                  <a:srgbClr val="006600"/>
                </a:gs>
                <a:gs pos="88000">
                  <a:srgbClr val="FFFF00"/>
                </a:gs>
                <a:gs pos="100000">
                  <a:schemeClr val="bg1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21439914">
              <a:off x="-127972" y="147748"/>
              <a:ext cx="6408586" cy="26058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2085757"/>
                </a:avLst>
              </a:prstTxWarp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prstMaterial="metal"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Global Centre for Food Science</a:t>
              </a:r>
              <a:r>
                <a:rPr lang="en-US" sz="1600" b="1" baseline="0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Technology</a:t>
              </a:r>
              <a:endParaRPr lang="en-US" sz="1600" b="1" cap="none" spc="0" dirty="0">
                <a:ln w="50800"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8588720" y="0"/>
              <a:ext cx="1352350" cy="737232"/>
              <a:chOff x="189303" y="1143000"/>
              <a:chExt cx="8726097" cy="4757025"/>
            </a:xfrm>
          </p:grpSpPr>
          <p:pic>
            <p:nvPicPr>
              <p:cNvPr id="12" name="Picture 4" descr="C:\Documents and Settings\Administrator\My Documents\My Pictures\csir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9303" y="1243883"/>
                <a:ext cx="4555260" cy="4555260"/>
              </a:xfrm>
              <a:prstGeom prst="rect">
                <a:avLst/>
              </a:prstGeom>
              <a:noFill/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4576" y="1143000"/>
                <a:ext cx="4750824" cy="4757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02496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882E-1F4D-4D17-A1EA-08475484F4B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A24A-34D4-4A76-870F-469624FF2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040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E0F7-EDAD-408D-8F79-6CD6B8CF46B3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27972" y="-7875"/>
            <a:ext cx="12319972" cy="2761433"/>
            <a:chOff x="-127972" y="-7875"/>
            <a:chExt cx="12319972" cy="2761433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-10256" y="-7875"/>
              <a:ext cx="12202256" cy="13667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39999">
                  <a:srgbClr val="003300"/>
                </a:gs>
                <a:gs pos="70000">
                  <a:srgbClr val="006600"/>
                </a:gs>
                <a:gs pos="88000">
                  <a:srgbClr val="FFFF00"/>
                </a:gs>
                <a:gs pos="100000">
                  <a:schemeClr val="bg1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21439914">
              <a:off x="-127972" y="147748"/>
              <a:ext cx="6408586" cy="26058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2085757"/>
                </a:avLst>
              </a:prstTxWarp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prstMaterial="metal"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Global Centre for Food Science</a:t>
              </a:r>
              <a:r>
                <a:rPr lang="en-US" sz="1600" b="1" baseline="0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Technology</a:t>
              </a:r>
              <a:endParaRPr lang="en-US" sz="1600" b="1" cap="none" spc="0" dirty="0">
                <a:ln w="50800"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8588720" y="0"/>
              <a:ext cx="1352350" cy="737232"/>
              <a:chOff x="189303" y="1143000"/>
              <a:chExt cx="8726097" cy="4757025"/>
            </a:xfrm>
          </p:grpSpPr>
          <p:pic>
            <p:nvPicPr>
              <p:cNvPr id="14" name="Picture 4" descr="C:\Documents and Settings\Administrator\My Documents\My Pictures\csir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9303" y="1243883"/>
                <a:ext cx="4555260" cy="4555260"/>
              </a:xfrm>
              <a:prstGeom prst="rect">
                <a:avLst/>
              </a:prstGeom>
              <a:noFill/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4576" y="1143000"/>
                <a:ext cx="4750824" cy="4757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487408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E0F7-EDAD-408D-8F79-6CD6B8CF46B3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-127972" y="-7875"/>
            <a:ext cx="12319972" cy="2761433"/>
            <a:chOff x="-127972" y="-7875"/>
            <a:chExt cx="12319972" cy="2761433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-10256" y="-7875"/>
              <a:ext cx="12202256" cy="13667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39999">
                  <a:srgbClr val="003300"/>
                </a:gs>
                <a:gs pos="70000">
                  <a:srgbClr val="006600"/>
                </a:gs>
                <a:gs pos="88000">
                  <a:srgbClr val="FFFF00"/>
                </a:gs>
                <a:gs pos="100000">
                  <a:schemeClr val="bg1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21439914">
              <a:off x="-127972" y="147748"/>
              <a:ext cx="6408586" cy="26058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2085757"/>
                </a:avLst>
              </a:prstTxWarp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prstMaterial="metal"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Global Centre for Food Science</a:t>
              </a:r>
              <a:r>
                <a:rPr lang="en-US" sz="1600" b="1" baseline="0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Technology</a:t>
              </a:r>
              <a:endParaRPr lang="en-US" sz="1600" b="1" cap="none" spc="0" dirty="0">
                <a:ln w="50800"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588720" y="0"/>
              <a:ext cx="1352350" cy="737232"/>
              <a:chOff x="189303" y="1143000"/>
              <a:chExt cx="8726097" cy="4757025"/>
            </a:xfrm>
          </p:grpSpPr>
          <p:pic>
            <p:nvPicPr>
              <p:cNvPr id="10" name="Picture 4" descr="C:\Documents and Settings\Administrator\My Documents\My Pictures\csir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9303" y="1243883"/>
                <a:ext cx="4555260" cy="4555260"/>
              </a:xfrm>
              <a:prstGeom prst="rect">
                <a:avLst/>
              </a:prstGeom>
              <a:noFill/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4576" y="1143000"/>
                <a:ext cx="4750824" cy="4757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57026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E0F7-EDAD-408D-8F79-6CD6B8CF46B3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127972" y="-7875"/>
            <a:ext cx="12319972" cy="2761433"/>
            <a:chOff x="-127972" y="-7875"/>
            <a:chExt cx="12319972" cy="2761433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-10256" y="-7875"/>
              <a:ext cx="12202256" cy="13667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39999">
                  <a:srgbClr val="003300"/>
                </a:gs>
                <a:gs pos="70000">
                  <a:srgbClr val="006600"/>
                </a:gs>
                <a:gs pos="88000">
                  <a:srgbClr val="FFFF00"/>
                </a:gs>
                <a:gs pos="100000">
                  <a:schemeClr val="bg1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21439914">
              <a:off x="-127972" y="147748"/>
              <a:ext cx="6408586" cy="26058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2085757"/>
                </a:avLst>
              </a:prstTxWarp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prstMaterial="metal"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Global Centre for Food Science</a:t>
              </a:r>
              <a:r>
                <a:rPr lang="en-US" sz="1600" b="1" baseline="0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Technology</a:t>
              </a:r>
              <a:endParaRPr lang="en-US" sz="1600" b="1" cap="none" spc="0" dirty="0">
                <a:ln w="50800"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588720" y="0"/>
              <a:ext cx="1352350" cy="737232"/>
              <a:chOff x="189303" y="1143000"/>
              <a:chExt cx="8726097" cy="4757025"/>
            </a:xfrm>
          </p:grpSpPr>
          <p:pic>
            <p:nvPicPr>
              <p:cNvPr id="9" name="Picture 4" descr="C:\Documents and Settings\Administrator\My Documents\My Pictures\csir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9303" y="1243883"/>
                <a:ext cx="4555260" cy="4555260"/>
              </a:xfrm>
              <a:prstGeom prst="rect">
                <a:avLst/>
              </a:prstGeom>
              <a:noFill/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4576" y="1143000"/>
                <a:ext cx="4750824" cy="4757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769235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E0F7-EDAD-408D-8F79-6CD6B8CF46B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27972" y="-7875"/>
            <a:ext cx="12319972" cy="2761433"/>
            <a:chOff x="-127972" y="-7875"/>
            <a:chExt cx="12319972" cy="2761433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-10256" y="-7875"/>
              <a:ext cx="12202256" cy="13667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39999">
                  <a:srgbClr val="003300"/>
                </a:gs>
                <a:gs pos="70000">
                  <a:srgbClr val="006600"/>
                </a:gs>
                <a:gs pos="88000">
                  <a:srgbClr val="FFFF00"/>
                </a:gs>
                <a:gs pos="100000">
                  <a:schemeClr val="bg1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21439914">
              <a:off x="-127972" y="147748"/>
              <a:ext cx="6408586" cy="26058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2085757"/>
                </a:avLst>
              </a:prstTxWarp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prstMaterial="metal"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Global Centre for Food Science</a:t>
              </a:r>
              <a:r>
                <a:rPr lang="en-US" sz="1600" b="1" baseline="0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Technology</a:t>
              </a:r>
              <a:endParaRPr lang="en-US" sz="1600" b="1" cap="none" spc="0" dirty="0">
                <a:ln w="50800"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8588720" y="0"/>
              <a:ext cx="1352350" cy="737232"/>
              <a:chOff x="189303" y="1143000"/>
              <a:chExt cx="8726097" cy="4757025"/>
            </a:xfrm>
          </p:grpSpPr>
          <p:pic>
            <p:nvPicPr>
              <p:cNvPr id="12" name="Picture 4" descr="C:\Documents and Settings\Administrator\My Documents\My Pictures\csir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9303" y="1243883"/>
                <a:ext cx="4555260" cy="4555260"/>
              </a:xfrm>
              <a:prstGeom prst="rect">
                <a:avLst/>
              </a:prstGeom>
              <a:noFill/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4576" y="1143000"/>
                <a:ext cx="4750824" cy="4757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679895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E0F7-EDAD-408D-8F79-6CD6B8CF46B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27972" y="-7875"/>
            <a:ext cx="12319972" cy="2761433"/>
            <a:chOff x="-127972" y="-7875"/>
            <a:chExt cx="12319972" cy="2761433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-10256" y="-7875"/>
              <a:ext cx="12202256" cy="13667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39999">
                  <a:srgbClr val="003300"/>
                </a:gs>
                <a:gs pos="70000">
                  <a:srgbClr val="006600"/>
                </a:gs>
                <a:gs pos="88000">
                  <a:srgbClr val="FFFF00"/>
                </a:gs>
                <a:gs pos="100000">
                  <a:schemeClr val="bg1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21439914">
              <a:off x="-127972" y="147748"/>
              <a:ext cx="6408586" cy="26058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2085757"/>
                </a:avLst>
              </a:prstTxWarp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prstMaterial="metal"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Global Centre for Food Science</a:t>
              </a:r>
              <a:r>
                <a:rPr lang="en-US" sz="1600" b="1" baseline="0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Technology</a:t>
              </a:r>
              <a:endParaRPr lang="en-US" sz="1600" b="1" cap="none" spc="0" dirty="0">
                <a:ln w="50800"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8588720" y="0"/>
              <a:ext cx="1352350" cy="737232"/>
              <a:chOff x="189303" y="1143000"/>
              <a:chExt cx="8726097" cy="4757025"/>
            </a:xfrm>
          </p:grpSpPr>
          <p:pic>
            <p:nvPicPr>
              <p:cNvPr id="12" name="Picture 4" descr="C:\Documents and Settings\Administrator\My Documents\My Pictures\csir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9303" y="1243883"/>
                <a:ext cx="4555260" cy="4555260"/>
              </a:xfrm>
              <a:prstGeom prst="rect">
                <a:avLst/>
              </a:prstGeom>
              <a:noFill/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4576" y="1143000"/>
                <a:ext cx="4750824" cy="4757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574575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E0F7-EDAD-408D-8F79-6CD6B8CF46B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27972" y="-7875"/>
            <a:ext cx="12319972" cy="2761433"/>
            <a:chOff x="-127972" y="-7875"/>
            <a:chExt cx="12319972" cy="2761433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-10256" y="-7875"/>
              <a:ext cx="12202256" cy="13667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39999">
                  <a:srgbClr val="003300"/>
                </a:gs>
                <a:gs pos="70000">
                  <a:srgbClr val="006600"/>
                </a:gs>
                <a:gs pos="88000">
                  <a:srgbClr val="FFFF00"/>
                </a:gs>
                <a:gs pos="100000">
                  <a:schemeClr val="bg1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21439914">
              <a:off x="-127972" y="147748"/>
              <a:ext cx="6408586" cy="26058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2085757"/>
                </a:avLst>
              </a:prstTxWarp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prstMaterial="metal"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Global Centre for Food Science</a:t>
              </a:r>
              <a:r>
                <a:rPr lang="en-US" sz="1600" b="1" baseline="0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Technology</a:t>
              </a:r>
              <a:endParaRPr lang="en-US" sz="1600" b="1" cap="none" spc="0" dirty="0">
                <a:ln w="50800"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8588720" y="0"/>
              <a:ext cx="1352350" cy="737232"/>
              <a:chOff x="189303" y="1143000"/>
              <a:chExt cx="8726097" cy="4757025"/>
            </a:xfrm>
          </p:grpSpPr>
          <p:pic>
            <p:nvPicPr>
              <p:cNvPr id="11" name="Picture 4" descr="C:\Documents and Settings\Administrator\My Documents\My Pictures\csir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9303" y="1243883"/>
                <a:ext cx="4555260" cy="4555260"/>
              </a:xfrm>
              <a:prstGeom prst="rect">
                <a:avLst/>
              </a:prstGeom>
              <a:noFill/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4576" y="1143000"/>
                <a:ext cx="4750824" cy="4757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842797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E0F7-EDAD-408D-8F79-6CD6B8CF46B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27972" y="-7875"/>
            <a:ext cx="12319972" cy="2761433"/>
            <a:chOff x="-127972" y="-7875"/>
            <a:chExt cx="12319972" cy="2761433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-10256" y="-7875"/>
              <a:ext cx="12202256" cy="13667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39999">
                  <a:srgbClr val="003300"/>
                </a:gs>
                <a:gs pos="70000">
                  <a:srgbClr val="006600"/>
                </a:gs>
                <a:gs pos="88000">
                  <a:srgbClr val="FFFF00"/>
                </a:gs>
                <a:gs pos="100000">
                  <a:schemeClr val="bg1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21439914">
              <a:off x="-127972" y="147748"/>
              <a:ext cx="6408586" cy="26058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2085757"/>
                </a:avLst>
              </a:prstTxWarp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prstMaterial="metal"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Global Centre for Food Science</a:t>
              </a:r>
              <a:r>
                <a:rPr lang="en-US" sz="1600" b="1" baseline="0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Technology</a:t>
              </a:r>
              <a:endParaRPr lang="en-US" sz="1600" b="1" cap="none" spc="0" dirty="0">
                <a:ln w="50800"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8588720" y="0"/>
              <a:ext cx="1352350" cy="737232"/>
              <a:chOff x="189303" y="1143000"/>
              <a:chExt cx="8726097" cy="4757025"/>
            </a:xfrm>
          </p:grpSpPr>
          <p:pic>
            <p:nvPicPr>
              <p:cNvPr id="11" name="Picture 4" descr="C:\Documents and Settings\Administrator\My Documents\My Pictures\csir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9303" y="1243883"/>
                <a:ext cx="4555260" cy="4555260"/>
              </a:xfrm>
              <a:prstGeom prst="rect">
                <a:avLst/>
              </a:prstGeom>
              <a:noFill/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4576" y="1143000"/>
                <a:ext cx="4750824" cy="4757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42709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D11CC-37FB-478C-B209-058A09394B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168877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320675"/>
            <a:ext cx="9956801" cy="1431925"/>
          </a:xfrm>
        </p:spPr>
        <p:txBody>
          <a:bodyPr tIns="4972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1981200"/>
            <a:ext cx="10058400" cy="4114800"/>
          </a:xfrm>
        </p:spPr>
        <p:txBody>
          <a:bodyPr lIns="99450" tIns="49725" rIns="99450" bIns="49725"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2AE3D-D5AB-4AD0-B335-1FF308FD2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42542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EC9B-C4BD-45B8-82D4-648ED6E4AFA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78D5-83D5-4AB7-B16F-CC194268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51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882E-1F4D-4D17-A1EA-08475484F4B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A24A-34D4-4A76-870F-469624FF2E9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3674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EC9B-C4BD-45B8-82D4-648ED6E4AFA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78D5-83D5-4AB7-B16F-CC194268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093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EC9B-C4BD-45B8-82D4-648ED6E4AFA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78D5-83D5-4AB7-B16F-CC194268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843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EC9B-C4BD-45B8-82D4-648ED6E4AFA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78D5-83D5-4AB7-B16F-CC194268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977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EC9B-C4BD-45B8-82D4-648ED6E4AFA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78D5-83D5-4AB7-B16F-CC194268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33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EC9B-C4BD-45B8-82D4-648ED6E4AFA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78D5-83D5-4AB7-B16F-CC194268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981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EC9B-C4BD-45B8-82D4-648ED6E4AFA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78D5-83D5-4AB7-B16F-CC194268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980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EC9B-C4BD-45B8-82D4-648ED6E4AFA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78D5-83D5-4AB7-B16F-CC194268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924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EC9B-C4BD-45B8-82D4-648ED6E4AFA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78D5-83D5-4AB7-B16F-CC194268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264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EC9B-C4BD-45B8-82D4-648ED6E4AFA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78D5-83D5-4AB7-B16F-CC194268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401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EC9B-C4BD-45B8-82D4-648ED6E4AFA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478D5-83D5-4AB7-B16F-CC194268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13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882E-1F4D-4D17-A1EA-08475484F4B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A24A-34D4-4A76-870F-469624FF2E9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9639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76401"/>
            <a:ext cx="5592233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CE3E2-6443-48E6-BCEF-9159ED526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40448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D487D-C201-4E62-9EDF-E6C79B225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138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E0F7-EDAD-408D-8F79-6CD6B8CF46B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27972" y="-7875"/>
            <a:ext cx="12319972" cy="2761433"/>
            <a:chOff x="-127972" y="-7875"/>
            <a:chExt cx="12319972" cy="2761433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-10256" y="-7875"/>
              <a:ext cx="12202256" cy="13667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39999">
                  <a:srgbClr val="003300"/>
                </a:gs>
                <a:gs pos="70000">
                  <a:srgbClr val="006600"/>
                </a:gs>
                <a:gs pos="88000">
                  <a:srgbClr val="FFFF00"/>
                </a:gs>
                <a:gs pos="100000">
                  <a:schemeClr val="bg1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21439914">
              <a:off x="-127972" y="147748"/>
              <a:ext cx="6408586" cy="26058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2085757"/>
                </a:avLst>
              </a:prstTxWarp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prstMaterial="metal"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Global Centre for Food Science</a:t>
              </a:r>
              <a:r>
                <a:rPr lang="en-US" sz="1600" b="1" baseline="0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Technology</a:t>
              </a:r>
              <a:endParaRPr lang="en-US" sz="1600" b="1" cap="none" spc="0" dirty="0">
                <a:ln w="50800"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8588720" y="0"/>
              <a:ext cx="1352350" cy="737232"/>
              <a:chOff x="189303" y="1143000"/>
              <a:chExt cx="8726097" cy="4757025"/>
            </a:xfrm>
          </p:grpSpPr>
          <p:pic>
            <p:nvPicPr>
              <p:cNvPr id="11" name="Picture 4" descr="C:\Documents and Settings\Administrator\My Documents\My Pictures\csir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9303" y="1243883"/>
                <a:ext cx="4555260" cy="4555260"/>
              </a:xfrm>
              <a:prstGeom prst="rect">
                <a:avLst/>
              </a:prstGeom>
              <a:noFill/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4576" y="1143000"/>
                <a:ext cx="4750824" cy="4757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855108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E0F7-EDAD-408D-8F79-6CD6B8CF46B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27972" y="-7875"/>
            <a:ext cx="12319972" cy="2761433"/>
            <a:chOff x="-127972" y="-7875"/>
            <a:chExt cx="12319972" cy="2761433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-10256" y="-7875"/>
              <a:ext cx="12202256" cy="13667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39999">
                  <a:srgbClr val="003300"/>
                </a:gs>
                <a:gs pos="70000">
                  <a:srgbClr val="006600"/>
                </a:gs>
                <a:gs pos="88000">
                  <a:srgbClr val="FFFF00"/>
                </a:gs>
                <a:gs pos="100000">
                  <a:schemeClr val="bg1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21439914">
              <a:off x="-127972" y="147748"/>
              <a:ext cx="6408586" cy="26058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2085757"/>
                </a:avLst>
              </a:prstTxWarp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prstMaterial="metal"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Global Centre for Food Science</a:t>
              </a:r>
              <a:r>
                <a:rPr lang="en-US" sz="1600" b="1" baseline="0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Technology</a:t>
              </a:r>
              <a:endParaRPr lang="en-US" sz="1600" b="1" cap="none" spc="0" dirty="0">
                <a:ln w="50800"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8588720" y="0"/>
              <a:ext cx="1352350" cy="737232"/>
              <a:chOff x="189303" y="1143000"/>
              <a:chExt cx="8726097" cy="4757025"/>
            </a:xfrm>
          </p:grpSpPr>
          <p:pic>
            <p:nvPicPr>
              <p:cNvPr id="11" name="Picture 4" descr="C:\Documents and Settings\Administrator\My Documents\My Pictures\csir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9303" y="1243883"/>
                <a:ext cx="4555260" cy="4555260"/>
              </a:xfrm>
              <a:prstGeom prst="rect">
                <a:avLst/>
              </a:prstGeom>
              <a:noFill/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4576" y="1143000"/>
                <a:ext cx="4750824" cy="4757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18657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E0F7-EDAD-408D-8F79-6CD6B8CF46B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27972" y="-7875"/>
            <a:ext cx="12319972" cy="2761433"/>
            <a:chOff x="-127972" y="-7875"/>
            <a:chExt cx="12319972" cy="2761433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-10256" y="-7875"/>
              <a:ext cx="12202256" cy="13667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39999">
                  <a:srgbClr val="003300"/>
                </a:gs>
                <a:gs pos="70000">
                  <a:srgbClr val="006600"/>
                </a:gs>
                <a:gs pos="88000">
                  <a:srgbClr val="FFFF00"/>
                </a:gs>
                <a:gs pos="100000">
                  <a:schemeClr val="bg1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21439914">
              <a:off x="-127972" y="147748"/>
              <a:ext cx="6408586" cy="26058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2085757"/>
                </a:avLst>
              </a:prstTxWarp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prstMaterial="metal"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Global Centre for Food Science</a:t>
              </a:r>
              <a:r>
                <a:rPr lang="en-US" sz="1600" b="1" baseline="0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Technology</a:t>
              </a:r>
              <a:endParaRPr lang="en-US" sz="1600" b="1" cap="none" spc="0" dirty="0">
                <a:ln w="50800"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8588720" y="0"/>
              <a:ext cx="1352350" cy="737232"/>
              <a:chOff x="189303" y="1143000"/>
              <a:chExt cx="8726097" cy="4757025"/>
            </a:xfrm>
          </p:grpSpPr>
          <p:pic>
            <p:nvPicPr>
              <p:cNvPr id="11" name="Picture 4" descr="C:\Documents and Settings\Administrator\My Documents\My Pictures\csir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9303" y="1243883"/>
                <a:ext cx="4555260" cy="4555260"/>
              </a:xfrm>
              <a:prstGeom prst="rect">
                <a:avLst/>
              </a:prstGeom>
              <a:noFill/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4576" y="1143000"/>
                <a:ext cx="4750824" cy="4757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291735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E0F7-EDAD-408D-8F79-6CD6B8CF46B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27972" y="-7875"/>
            <a:ext cx="12319972" cy="2761433"/>
            <a:chOff x="-127972" y="-7875"/>
            <a:chExt cx="12319972" cy="2761433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-10256" y="-7875"/>
              <a:ext cx="12202256" cy="13667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39999">
                  <a:srgbClr val="003300"/>
                </a:gs>
                <a:gs pos="70000">
                  <a:srgbClr val="006600"/>
                </a:gs>
                <a:gs pos="88000">
                  <a:srgbClr val="FFFF00"/>
                </a:gs>
                <a:gs pos="100000">
                  <a:schemeClr val="bg1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21439914">
              <a:off x="-127972" y="147748"/>
              <a:ext cx="6408586" cy="26058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2085757"/>
                </a:avLst>
              </a:prstTxWarp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prstMaterial="metal"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Global Centre for Food Science</a:t>
              </a:r>
              <a:r>
                <a:rPr lang="en-US" sz="1600" b="1" baseline="0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Technology</a:t>
              </a:r>
              <a:endParaRPr lang="en-US" sz="1600" b="1" cap="none" spc="0" dirty="0">
                <a:ln w="50800"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8588720" y="0"/>
              <a:ext cx="1352350" cy="737232"/>
              <a:chOff x="189303" y="1143000"/>
              <a:chExt cx="8726097" cy="4757025"/>
            </a:xfrm>
          </p:grpSpPr>
          <p:pic>
            <p:nvPicPr>
              <p:cNvPr id="12" name="Picture 4" descr="C:\Documents and Settings\Administrator\My Documents\My Pictures\csir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9303" y="1243883"/>
                <a:ext cx="4555260" cy="4555260"/>
              </a:xfrm>
              <a:prstGeom prst="rect">
                <a:avLst/>
              </a:prstGeom>
              <a:noFill/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4576" y="1143000"/>
                <a:ext cx="4750824" cy="4757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108302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E0F7-EDAD-408D-8F79-6CD6B8CF46B3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27972" y="-7875"/>
            <a:ext cx="12319972" cy="2761433"/>
            <a:chOff x="-127972" y="-7875"/>
            <a:chExt cx="12319972" cy="2761433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-10256" y="-7875"/>
              <a:ext cx="12202256" cy="13667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39999">
                  <a:srgbClr val="003300"/>
                </a:gs>
                <a:gs pos="70000">
                  <a:srgbClr val="006600"/>
                </a:gs>
                <a:gs pos="88000">
                  <a:srgbClr val="FFFF00"/>
                </a:gs>
                <a:gs pos="100000">
                  <a:schemeClr val="bg1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21439914">
              <a:off x="-127972" y="147748"/>
              <a:ext cx="6408586" cy="26058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2085757"/>
                </a:avLst>
              </a:prstTxWarp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prstMaterial="metal"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Global Centre for Food Science</a:t>
              </a:r>
              <a:r>
                <a:rPr lang="en-US" sz="1600" b="1" baseline="0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Technology</a:t>
              </a:r>
              <a:endParaRPr lang="en-US" sz="1600" b="1" cap="none" spc="0" dirty="0">
                <a:ln w="50800"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8588720" y="0"/>
              <a:ext cx="1352350" cy="737232"/>
              <a:chOff x="189303" y="1143000"/>
              <a:chExt cx="8726097" cy="4757025"/>
            </a:xfrm>
          </p:grpSpPr>
          <p:pic>
            <p:nvPicPr>
              <p:cNvPr id="14" name="Picture 4" descr="C:\Documents and Settings\Administrator\My Documents\My Pictures\csir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9303" y="1243883"/>
                <a:ext cx="4555260" cy="4555260"/>
              </a:xfrm>
              <a:prstGeom prst="rect">
                <a:avLst/>
              </a:prstGeom>
              <a:noFill/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4576" y="1143000"/>
                <a:ext cx="4750824" cy="4757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282367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E0F7-EDAD-408D-8F79-6CD6B8CF46B3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-127972" y="-7875"/>
            <a:ext cx="12319972" cy="2761433"/>
            <a:chOff x="-127972" y="-7875"/>
            <a:chExt cx="12319972" cy="2761433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-10256" y="-7875"/>
              <a:ext cx="12202256" cy="13667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39999">
                  <a:srgbClr val="003300"/>
                </a:gs>
                <a:gs pos="70000">
                  <a:srgbClr val="006600"/>
                </a:gs>
                <a:gs pos="88000">
                  <a:srgbClr val="FFFF00"/>
                </a:gs>
                <a:gs pos="100000">
                  <a:schemeClr val="bg1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21439914">
              <a:off x="-127972" y="147748"/>
              <a:ext cx="6408586" cy="26058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2085757"/>
                </a:avLst>
              </a:prstTxWarp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prstMaterial="metal"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Global Centre for Food Science</a:t>
              </a:r>
              <a:r>
                <a:rPr lang="en-US" sz="1600" b="1" baseline="0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Technology</a:t>
              </a:r>
              <a:endParaRPr lang="en-US" sz="1600" b="1" cap="none" spc="0" dirty="0">
                <a:ln w="50800"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588720" y="0"/>
              <a:ext cx="1352350" cy="737232"/>
              <a:chOff x="189303" y="1143000"/>
              <a:chExt cx="8726097" cy="4757025"/>
            </a:xfrm>
          </p:grpSpPr>
          <p:pic>
            <p:nvPicPr>
              <p:cNvPr id="10" name="Picture 4" descr="C:\Documents and Settings\Administrator\My Documents\My Pictures\csir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9303" y="1243883"/>
                <a:ext cx="4555260" cy="4555260"/>
              </a:xfrm>
              <a:prstGeom prst="rect">
                <a:avLst/>
              </a:prstGeom>
              <a:noFill/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4576" y="1143000"/>
                <a:ext cx="4750824" cy="4757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231857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E0F7-EDAD-408D-8F79-6CD6B8CF46B3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127972" y="-7875"/>
            <a:ext cx="12319972" cy="2761433"/>
            <a:chOff x="-127972" y="-7875"/>
            <a:chExt cx="12319972" cy="2761433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-10256" y="-7875"/>
              <a:ext cx="12202256" cy="13667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39999">
                  <a:srgbClr val="003300"/>
                </a:gs>
                <a:gs pos="70000">
                  <a:srgbClr val="006600"/>
                </a:gs>
                <a:gs pos="88000">
                  <a:srgbClr val="FFFF00"/>
                </a:gs>
                <a:gs pos="100000">
                  <a:schemeClr val="bg1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21439914">
              <a:off x="-127972" y="147748"/>
              <a:ext cx="6408586" cy="26058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2085757"/>
                </a:avLst>
              </a:prstTxWarp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prstMaterial="metal"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Global Centre for Food Science</a:t>
              </a:r>
              <a:r>
                <a:rPr lang="en-US" sz="1600" b="1" baseline="0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Technology</a:t>
              </a:r>
              <a:endParaRPr lang="en-US" sz="1600" b="1" cap="none" spc="0" dirty="0">
                <a:ln w="50800"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588720" y="0"/>
              <a:ext cx="1352350" cy="737232"/>
              <a:chOff x="189303" y="1143000"/>
              <a:chExt cx="8726097" cy="4757025"/>
            </a:xfrm>
          </p:grpSpPr>
          <p:pic>
            <p:nvPicPr>
              <p:cNvPr id="9" name="Picture 4" descr="C:\Documents and Settings\Administrator\My Documents\My Pictures\csir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9303" y="1243883"/>
                <a:ext cx="4555260" cy="4555260"/>
              </a:xfrm>
              <a:prstGeom prst="rect">
                <a:avLst/>
              </a:prstGeom>
              <a:noFill/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4576" y="1143000"/>
                <a:ext cx="4750824" cy="4757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839084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E0F7-EDAD-408D-8F79-6CD6B8CF46B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27972" y="-7875"/>
            <a:ext cx="12319972" cy="2761433"/>
            <a:chOff x="-127972" y="-7875"/>
            <a:chExt cx="12319972" cy="2761433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-10256" y="-7875"/>
              <a:ext cx="12202256" cy="13667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39999">
                  <a:srgbClr val="003300"/>
                </a:gs>
                <a:gs pos="70000">
                  <a:srgbClr val="006600"/>
                </a:gs>
                <a:gs pos="88000">
                  <a:srgbClr val="FFFF00"/>
                </a:gs>
                <a:gs pos="100000">
                  <a:schemeClr val="bg1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21439914">
              <a:off x="-127972" y="147748"/>
              <a:ext cx="6408586" cy="26058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2085757"/>
                </a:avLst>
              </a:prstTxWarp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prstMaterial="metal"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Global Centre for Food Science</a:t>
              </a:r>
              <a:r>
                <a:rPr lang="en-US" sz="1600" b="1" baseline="0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Technology</a:t>
              </a:r>
              <a:endParaRPr lang="en-US" sz="1600" b="1" cap="none" spc="0" dirty="0">
                <a:ln w="50800"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8588720" y="0"/>
              <a:ext cx="1352350" cy="737232"/>
              <a:chOff x="189303" y="1143000"/>
              <a:chExt cx="8726097" cy="4757025"/>
            </a:xfrm>
          </p:grpSpPr>
          <p:pic>
            <p:nvPicPr>
              <p:cNvPr id="12" name="Picture 4" descr="C:\Documents and Settings\Administrator\My Documents\My Pictures\csir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9303" y="1243883"/>
                <a:ext cx="4555260" cy="4555260"/>
              </a:xfrm>
              <a:prstGeom prst="rect">
                <a:avLst/>
              </a:prstGeom>
              <a:noFill/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4576" y="1143000"/>
                <a:ext cx="4750824" cy="4757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26684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882E-1F4D-4D17-A1EA-08475484F4B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A24A-34D4-4A76-870F-469624FF2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014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E0F7-EDAD-408D-8F79-6CD6B8CF46B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27972" y="-7875"/>
            <a:ext cx="12319972" cy="2761433"/>
            <a:chOff x="-127972" y="-7875"/>
            <a:chExt cx="12319972" cy="2761433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-10256" y="-7875"/>
              <a:ext cx="12202256" cy="13667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39999">
                  <a:srgbClr val="003300"/>
                </a:gs>
                <a:gs pos="70000">
                  <a:srgbClr val="006600"/>
                </a:gs>
                <a:gs pos="88000">
                  <a:srgbClr val="FFFF00"/>
                </a:gs>
                <a:gs pos="100000">
                  <a:schemeClr val="bg1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21439914">
              <a:off x="-127972" y="147748"/>
              <a:ext cx="6408586" cy="26058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2085757"/>
                </a:avLst>
              </a:prstTxWarp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prstMaterial="metal"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Global Centre for Food Science</a:t>
              </a:r>
              <a:r>
                <a:rPr lang="en-US" sz="1600" b="1" baseline="0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Technology</a:t>
              </a:r>
              <a:endParaRPr lang="en-US" sz="1600" b="1" cap="none" spc="0" dirty="0">
                <a:ln w="50800"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8588720" y="0"/>
              <a:ext cx="1352350" cy="737232"/>
              <a:chOff x="189303" y="1143000"/>
              <a:chExt cx="8726097" cy="4757025"/>
            </a:xfrm>
          </p:grpSpPr>
          <p:pic>
            <p:nvPicPr>
              <p:cNvPr id="12" name="Picture 4" descr="C:\Documents and Settings\Administrator\My Documents\My Pictures\csir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9303" y="1243883"/>
                <a:ext cx="4555260" cy="4555260"/>
              </a:xfrm>
              <a:prstGeom prst="rect">
                <a:avLst/>
              </a:prstGeom>
              <a:noFill/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4576" y="1143000"/>
                <a:ext cx="4750824" cy="4757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492698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E0F7-EDAD-408D-8F79-6CD6B8CF46B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27972" y="-7875"/>
            <a:ext cx="12319972" cy="2761433"/>
            <a:chOff x="-127972" y="-7875"/>
            <a:chExt cx="12319972" cy="2761433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-10256" y="-7875"/>
              <a:ext cx="12202256" cy="13667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39999">
                  <a:srgbClr val="003300"/>
                </a:gs>
                <a:gs pos="70000">
                  <a:srgbClr val="006600"/>
                </a:gs>
                <a:gs pos="88000">
                  <a:srgbClr val="FFFF00"/>
                </a:gs>
                <a:gs pos="100000">
                  <a:schemeClr val="bg1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21439914">
              <a:off x="-127972" y="147748"/>
              <a:ext cx="6408586" cy="26058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2085757"/>
                </a:avLst>
              </a:prstTxWarp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prstMaterial="metal"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Global Centre for Food Science</a:t>
              </a:r>
              <a:r>
                <a:rPr lang="en-US" sz="1600" b="1" baseline="0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Technology</a:t>
              </a:r>
              <a:endParaRPr lang="en-US" sz="1600" b="1" cap="none" spc="0" dirty="0">
                <a:ln w="50800"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8588720" y="0"/>
              <a:ext cx="1352350" cy="737232"/>
              <a:chOff x="189303" y="1143000"/>
              <a:chExt cx="8726097" cy="4757025"/>
            </a:xfrm>
          </p:grpSpPr>
          <p:pic>
            <p:nvPicPr>
              <p:cNvPr id="11" name="Picture 4" descr="C:\Documents and Settings\Administrator\My Documents\My Pictures\csir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9303" y="1243883"/>
                <a:ext cx="4555260" cy="4555260"/>
              </a:xfrm>
              <a:prstGeom prst="rect">
                <a:avLst/>
              </a:prstGeom>
              <a:noFill/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4576" y="1143000"/>
                <a:ext cx="4750824" cy="4757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307941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E0F7-EDAD-408D-8F79-6CD6B8CF46B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27972" y="-7875"/>
            <a:ext cx="12319972" cy="2761433"/>
            <a:chOff x="-127972" y="-7875"/>
            <a:chExt cx="12319972" cy="2761433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-10256" y="-7875"/>
              <a:ext cx="12202256" cy="13667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39999">
                  <a:srgbClr val="003300"/>
                </a:gs>
                <a:gs pos="70000">
                  <a:srgbClr val="006600"/>
                </a:gs>
                <a:gs pos="88000">
                  <a:srgbClr val="FFFF00"/>
                </a:gs>
                <a:gs pos="100000">
                  <a:schemeClr val="bg1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21439914">
              <a:off x="-127972" y="147748"/>
              <a:ext cx="6408586" cy="26058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2085757"/>
                </a:avLst>
              </a:prstTxWarp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prstMaterial="metal"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Global Centre for Food Science</a:t>
              </a:r>
              <a:r>
                <a:rPr lang="en-US" sz="1600" b="1" baseline="0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n-US" sz="1600" b="1" dirty="0" smtClean="0">
                  <a:ln w="50800">
                    <a:noFill/>
                  </a:ln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Technology</a:t>
              </a:r>
              <a:endParaRPr lang="en-US" sz="1600" b="1" cap="none" spc="0" dirty="0">
                <a:ln w="50800"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8588720" y="0"/>
              <a:ext cx="1352350" cy="737232"/>
              <a:chOff x="189303" y="1143000"/>
              <a:chExt cx="8726097" cy="4757025"/>
            </a:xfrm>
          </p:grpSpPr>
          <p:pic>
            <p:nvPicPr>
              <p:cNvPr id="11" name="Picture 4" descr="C:\Documents and Settings\Administrator\My Documents\My Pictures\csir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9303" y="1243883"/>
                <a:ext cx="4555260" cy="4555260"/>
              </a:xfrm>
              <a:prstGeom prst="rect">
                <a:avLst/>
              </a:prstGeom>
              <a:noFill/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4576" y="1143000"/>
                <a:ext cx="4750824" cy="47570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074667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D11CC-37FB-478C-B209-058A09394B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359410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320675"/>
            <a:ext cx="9956801" cy="1431925"/>
          </a:xfrm>
        </p:spPr>
        <p:txBody>
          <a:bodyPr tIns="4972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1981200"/>
            <a:ext cx="10058400" cy="4114800"/>
          </a:xfrm>
        </p:spPr>
        <p:txBody>
          <a:bodyPr lIns="99450" tIns="49725" rIns="99450" bIns="49725"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2AE3D-D5AB-4AD0-B335-1FF308FD2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92485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882E-1F4D-4D17-A1EA-08475484F4B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A24A-34D4-4A76-870F-469624FF2E9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044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882E-1F4D-4D17-A1EA-08475484F4B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A24A-34D4-4A76-870F-469624FF2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14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264882E-1F4D-4D17-A1EA-08475484F4BC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0FA24A-34D4-4A76-870F-469624FF2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1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46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FE0F7-EDAD-408D-8F79-6CD6B8CF4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8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BEC9B-C4BD-45B8-82D4-648ED6E4AFA1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478D5-83D5-4AB7-B16F-CC194268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6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FE0F7-EDAD-408D-8F79-6CD6B8CF4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0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3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7" Type="http://schemas.openxmlformats.org/officeDocument/2006/relationships/image" Target="../media/image43.gif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jpeg"/><Relationship Id="rId5" Type="http://schemas.openxmlformats.org/officeDocument/2006/relationships/image" Target="../media/image40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png"/><Relationship Id="rId18" Type="http://schemas.openxmlformats.org/officeDocument/2006/relationships/image" Target="../media/image61.jpeg"/><Relationship Id="rId3" Type="http://schemas.openxmlformats.org/officeDocument/2006/relationships/image" Target="../media/image46.jpeg"/><Relationship Id="rId21" Type="http://schemas.openxmlformats.org/officeDocument/2006/relationships/image" Target="../media/image64.gif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17" Type="http://schemas.openxmlformats.org/officeDocument/2006/relationships/image" Target="../media/image60.jpeg"/><Relationship Id="rId2" Type="http://schemas.openxmlformats.org/officeDocument/2006/relationships/image" Target="../media/image45.jpeg"/><Relationship Id="rId16" Type="http://schemas.openxmlformats.org/officeDocument/2006/relationships/image" Target="../media/image59.jpeg"/><Relationship Id="rId20" Type="http://schemas.openxmlformats.org/officeDocument/2006/relationships/image" Target="../media/image6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5" Type="http://schemas.openxmlformats.org/officeDocument/2006/relationships/image" Target="../media/image58.jpeg"/><Relationship Id="rId10" Type="http://schemas.openxmlformats.org/officeDocument/2006/relationships/image" Target="../media/image53.jpeg"/><Relationship Id="rId19" Type="http://schemas.openxmlformats.org/officeDocument/2006/relationships/image" Target="../media/image62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Relationship Id="rId22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7.xml"/><Relationship Id="rId5" Type="http://schemas.microsoft.com/office/2007/relationships/hdphoto" Target="../media/hdphoto4.wdp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5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5.wdp"/><Relationship Id="rId5" Type="http://schemas.openxmlformats.org/officeDocument/2006/relationships/image" Target="../media/image97.png"/><Relationship Id="rId10" Type="http://schemas.openxmlformats.org/officeDocument/2006/relationships/image" Target="../media/image101.jpeg"/><Relationship Id="rId4" Type="http://schemas.openxmlformats.org/officeDocument/2006/relationships/image" Target="../media/image96.jpeg"/><Relationship Id="rId9" Type="http://schemas.openxmlformats.org/officeDocument/2006/relationships/image" Target="../media/image10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1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35.gi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7.png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36.png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5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3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4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5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8.png"/><Relationship Id="rId5" Type="http://schemas.openxmlformats.org/officeDocument/2006/relationships/image" Target="../media/image147.gif"/><Relationship Id="rId4" Type="http://schemas.openxmlformats.org/officeDocument/2006/relationships/image" Target="../media/image146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ttbd@cftri.res.in" TargetMode="External"/><Relationship Id="rId2" Type="http://schemas.openxmlformats.org/officeDocument/2006/relationships/hyperlink" Target="http://www.cftri.com/" TargetMode="External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426893"/>
          </a:xfrm>
        </p:spPr>
        <p:txBody>
          <a:bodyPr anchor="ctr"/>
          <a:lstStyle/>
          <a:p>
            <a:pPr algn="ctr"/>
            <a:r>
              <a:rPr lang="en-US" sz="4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Grain </a:t>
            </a:r>
            <a:r>
              <a:rPr lang="en-US" sz="4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 from CSIR-CFTRI</a:t>
            </a:r>
            <a:endParaRPr lang="en-US" sz="47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844955"/>
            <a:ext cx="12192000" cy="204275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Srinivas. A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the department of Grain Science and Technology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CSIR – Central Food Technological Research Institute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Mysuru – 570 020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951" y="1936269"/>
            <a:ext cx="7204736" cy="2908686"/>
          </a:xfrm>
          <a:prstGeom prst="rect">
            <a:avLst/>
          </a:prstGeom>
          <a:effectLst/>
        </p:spPr>
      </p:pic>
      <p:pic>
        <p:nvPicPr>
          <p:cNvPr id="5" name="Picture 4" descr="CSIR-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358" y="1566692"/>
            <a:ext cx="600830" cy="593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462" y="1426893"/>
            <a:ext cx="940272" cy="873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6" t="3283" r="18756" b="2985"/>
          <a:stretch/>
        </p:blipFill>
        <p:spPr>
          <a:xfrm>
            <a:off x="-27061" y="2267419"/>
            <a:ext cx="2246386" cy="224638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54000" h="254000" prst="angle"/>
          </a:sp3d>
        </p:spPr>
      </p:pic>
      <p:sp>
        <p:nvSpPr>
          <p:cNvPr id="8" name="Round Single Corner Rectangle 7"/>
          <p:cNvSpPr/>
          <p:nvPr/>
        </p:nvSpPr>
        <p:spPr>
          <a:xfrm>
            <a:off x="10083775" y="1827086"/>
            <a:ext cx="2084700" cy="3127052"/>
          </a:xfrm>
          <a:prstGeom prst="round1Rect">
            <a:avLst>
              <a:gd name="adj" fmla="val 0"/>
            </a:avLst>
          </a:prstGeom>
          <a:blipFill>
            <a:blip r:embed="rId7" cstate="print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254000" h="2540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192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49152"/>
            <a:ext cx="12192000" cy="509998"/>
          </a:xfrm>
          <a:prstGeom prst="rect">
            <a:avLst/>
          </a:prstGeom>
          <a:noFill/>
        </p:spPr>
        <p:txBody>
          <a:bodyPr wrap="square" lIns="90219" tIns="45110" rIns="90219" bIns="4511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2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GST Department’s notable achievements since 1964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685732"/>
            <a:ext cx="12192000" cy="4953971"/>
          </a:xfrm>
          <a:prstGeom prst="rect">
            <a:avLst/>
          </a:prstGeom>
          <a:noFill/>
        </p:spPr>
        <p:txBody>
          <a:bodyPr wrap="square" lIns="90219" tIns="45110" rIns="90219" bIns="45110" rtlCol="0">
            <a:spAutoFit/>
          </a:bodyPr>
          <a:lstStyle/>
          <a:p>
            <a:pPr marL="399417" marR="0" lvl="0" indent="-3994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ebdings" pitchFamily="18" charset="2"/>
              <a:buChar char="n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Hot soaking method of parboiling – FIRST TIME IN THE WORLD developed at GST Department and given to public FREE OF COST!!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Late 1960s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99417" marR="0" lvl="0" indent="-3994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ebdings" pitchFamily="18" charset="2"/>
              <a:buChar char="n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Curing of paddy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Late 1960s to early 1970s</a:t>
            </a:r>
          </a:p>
          <a:p>
            <a:pPr marL="399417" marR="0" lvl="0" indent="-3994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ebdings" pitchFamily="18" charset="2"/>
              <a:buChar char="n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Worked on producing rice from tapioca starch (known as Synthetic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rice)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since cost of rice was prohibitively high during those days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Late 1960s to early 1970s</a:t>
            </a:r>
          </a:p>
          <a:p>
            <a:pPr marL="399417" marR="0" lvl="0" indent="-3994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ebdings" pitchFamily="18" charset="2"/>
              <a:buChar char="n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Instant ready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mixes – viz.,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Idly,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Vada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Dosa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Jamun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Jilebi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Chakli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Muchchorai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Tengolal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Rasam, Sambar,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Bisi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bele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bhath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Pongal,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Urd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Bhath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Imli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Poha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etc.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Late 1970s to early 1980s</a:t>
            </a:r>
          </a:p>
          <a:p>
            <a:pPr marL="399417" marR="0" lvl="0" indent="-3994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ebdings" pitchFamily="18" charset="2"/>
              <a:buChar char="n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Developed the pressure type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destoner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machine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During 1970s</a:t>
            </a:r>
          </a:p>
          <a:p>
            <a:pPr marL="399417" marR="0" lvl="0" indent="-3994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ebdings" pitchFamily="18" charset="2"/>
              <a:buChar char="n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Developed Mini Dhal Mill and distributed the same free of cost across the country for augmenting farmer’s income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During late 1980s</a:t>
            </a:r>
          </a:p>
          <a:p>
            <a:pPr marL="399417" marR="0" lvl="0" indent="-3994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ebdings" pitchFamily="18" charset="2"/>
              <a:buChar char="n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 association with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PCT Department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developed “Energy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food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formulation”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 distribution in schools</a:t>
            </a:r>
          </a:p>
          <a:p>
            <a:pPr marL="399417" marR="0" lvl="0" indent="-3994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ebdings" pitchFamily="18" charset="2"/>
              <a:buChar char="n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Developed the 1TPH maize dry milling system using indigenous machinery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1995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– 2000</a:t>
            </a:r>
          </a:p>
          <a:p>
            <a:pPr marL="399417" marR="0" lvl="0" indent="-3994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ebdings" pitchFamily="18" charset="2"/>
              <a:buChar char="n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Many sponsored and in-house projects taken up leading to development of many new technologies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2000 onwards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99417" marR="0" lvl="0" indent="-3994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ebdings" pitchFamily="18" charset="2"/>
              <a:buChar char="n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84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an0219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250" y="742447"/>
            <a:ext cx="4076662" cy="2895600"/>
          </a:xfrm>
          <a:prstGeom prst="rect">
            <a:avLst/>
          </a:prstGeom>
        </p:spPr>
      </p:pic>
      <p:pic>
        <p:nvPicPr>
          <p:cNvPr id="5" name="Picture 4" descr="scan0230( Dr.VS, Dr.Bhatiya and some visitors at Synthetic Rice pla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161" y="513529"/>
            <a:ext cx="4019318" cy="30084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7160" y="3409130"/>
            <a:ext cx="3944886" cy="342388"/>
          </a:xfrm>
          <a:prstGeom prst="rect">
            <a:avLst/>
          </a:prstGeom>
          <a:noFill/>
        </p:spPr>
        <p:txBody>
          <a:bodyPr wrap="square" lIns="90219" tIns="45110" rIns="90219" bIns="4511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Synthetic rice plant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98250" y="3638047"/>
            <a:ext cx="4093750" cy="342388"/>
          </a:xfrm>
          <a:prstGeom prst="rect">
            <a:avLst/>
          </a:prstGeom>
          <a:noFill/>
        </p:spPr>
        <p:txBody>
          <a:bodyPr wrap="square" lIns="90219" tIns="45110" rIns="90219" bIns="4511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Synthetic rice hand graded by women</a:t>
            </a:r>
          </a:p>
        </p:txBody>
      </p:sp>
      <p:pic>
        <p:nvPicPr>
          <p:cNvPr id="1026" name="Picture 2" descr="F:\Desktop files\MDM No BG cop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15213"/>
            <a:ext cx="1977161" cy="3124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" y="6515612"/>
            <a:ext cx="1977160" cy="342388"/>
          </a:xfrm>
          <a:prstGeom prst="rect">
            <a:avLst/>
          </a:prstGeom>
          <a:noFill/>
        </p:spPr>
        <p:txBody>
          <a:bodyPr wrap="square" lIns="90219" tIns="45110" rIns="90219" bIns="4511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 Dhal Mill</a:t>
            </a:r>
          </a:p>
        </p:txBody>
      </p:sp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251" y="4884178"/>
            <a:ext cx="2190819" cy="137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:\Documents and Settings\G S T\Desktop\photo\IMG_03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160" y="4287637"/>
            <a:ext cx="3425690" cy="256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scan00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7"/>
          <a:stretch/>
        </p:blipFill>
        <p:spPr bwMode="auto">
          <a:xfrm>
            <a:off x="8098250" y="4287637"/>
            <a:ext cx="4076662" cy="256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64251" y="4541790"/>
            <a:ext cx="2190819" cy="342388"/>
          </a:xfrm>
          <a:prstGeom prst="rect">
            <a:avLst/>
          </a:prstGeom>
          <a:noFill/>
        </p:spPr>
        <p:txBody>
          <a:bodyPr wrap="square" lIns="90219" tIns="45110" rIns="90219" bIns="4511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Jowar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flakes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2160" y="3945249"/>
            <a:ext cx="3425690" cy="342388"/>
          </a:xfrm>
          <a:prstGeom prst="rect">
            <a:avLst/>
          </a:prstGeom>
          <a:noFill/>
        </p:spPr>
        <p:txBody>
          <a:bodyPr wrap="square" lIns="90219" tIns="45110" rIns="90219" bIns="4511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Millet vermicelli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94518" y="3945249"/>
            <a:ext cx="4076662" cy="342388"/>
          </a:xfrm>
          <a:prstGeom prst="rect">
            <a:avLst/>
          </a:prstGeom>
          <a:noFill/>
        </p:spPr>
        <p:txBody>
          <a:bodyPr wrap="square" lIns="90219" tIns="45110" rIns="90219" bIns="4511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Pulse based soup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429" y="923378"/>
            <a:ext cx="2024408" cy="302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6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1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2TPH PARB PLANT.wm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42535" t="19439" r="37095" b="13777"/>
          <a:stretch>
            <a:fillRect/>
          </a:stretch>
        </p:blipFill>
        <p:spPr>
          <a:xfrm>
            <a:off x="146308" y="1098844"/>
            <a:ext cx="3449146" cy="4654609"/>
          </a:xfrm>
        </p:spPr>
      </p:pic>
      <p:graphicFrame>
        <p:nvGraphicFramePr>
          <p:cNvPr id="2050" name="Object 2"/>
          <p:cNvGraphicFramePr>
            <a:graphicFrameLocks noChangeAspect="1"/>
          </p:cNvGraphicFramePr>
          <p:nvPr>
            <p:extLst/>
          </p:nvPr>
        </p:nvGraphicFramePr>
        <p:xfrm>
          <a:off x="4299045" y="1676122"/>
          <a:ext cx="4484973" cy="344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r:id="rId4" imgW="8126984" imgH="6095238" progId="">
                  <p:embed/>
                </p:oleObj>
              </mc:Choice>
              <mc:Fallback>
                <p:oleObj r:id="rId4" imgW="8126984" imgH="6095238" progId="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9045" y="1676122"/>
                        <a:ext cx="4484973" cy="34436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99045" y="5087629"/>
            <a:ext cx="4484973" cy="337322"/>
          </a:xfrm>
          <a:prstGeom prst="rect">
            <a:avLst/>
          </a:prstGeom>
          <a:noFill/>
        </p:spPr>
        <p:txBody>
          <a:bodyPr wrap="square" lIns="90219" tIns="45110" rIns="90219" bIns="4511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1TPH Maize Dry Milling Plant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308" y="5899446"/>
            <a:ext cx="3449146" cy="829765"/>
          </a:xfrm>
          <a:prstGeom prst="rect">
            <a:avLst/>
          </a:prstGeom>
          <a:noFill/>
        </p:spPr>
        <p:txBody>
          <a:bodyPr wrap="square" lIns="90219" tIns="45110" rIns="90219" bIns="4511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Hot soaking method of parboiling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Same set up used for Curing of paddy</a:t>
            </a:r>
          </a:p>
        </p:txBody>
      </p:sp>
      <p:pic>
        <p:nvPicPr>
          <p:cNvPr id="2051" name="Picture 3" descr="G:\DCIM\100SRINI\DSC_13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9386471" y="3539683"/>
            <a:ext cx="3200400" cy="207867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941918" y="6314328"/>
            <a:ext cx="2084091" cy="342388"/>
          </a:xfrm>
          <a:prstGeom prst="rect">
            <a:avLst/>
          </a:prstGeom>
          <a:noFill/>
        </p:spPr>
        <p:txBody>
          <a:bodyPr wrap="square" lIns="90219" tIns="45110" rIns="90219" bIns="4511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Destoner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6" descr="http://www.pfm.it/images/stories/horizontal/horizontal-tornado-bb-long-dwell-ani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92639" y="1018635"/>
            <a:ext cx="3199361" cy="1825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5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45230" y="4872251"/>
            <a:ext cx="3346770" cy="1985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0501" y="491487"/>
            <a:ext cx="1098644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63550">
              <a:lnSpc>
                <a:spcPct val="150000"/>
              </a:lnSpc>
              <a:buClr>
                <a:srgbClr val="C00000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Grain processing is an ancient technology of India</a:t>
            </a:r>
          </a:p>
          <a:p>
            <a:pPr marL="463550" indent="-463550">
              <a:lnSpc>
                <a:spcPct val="150000"/>
              </a:lnSpc>
              <a:buClr>
                <a:srgbClr val="C00000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~5000 years ago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Sudama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Kuchela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gave rice flakes to Lord Krishna</a:t>
            </a:r>
          </a:p>
          <a:p>
            <a:pPr marL="463550" indent="-463550">
              <a:lnSpc>
                <a:spcPct val="150000"/>
              </a:lnSpc>
              <a:buClr>
                <a:srgbClr val="C00000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Concept of eating whole grains mentioned in Vedas</a:t>
            </a:r>
          </a:p>
          <a:p>
            <a:pPr marL="463550" indent="-463550">
              <a:lnSpc>
                <a:spcPct val="150000"/>
              </a:lnSpc>
              <a:buClr>
                <a:srgbClr val="C00000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Vedas and Upanishads mention the type of food to be eaten by us (from the womb to the tomb and beyond)</a:t>
            </a:r>
          </a:p>
          <a:p>
            <a:pPr marL="463550" indent="-463550">
              <a:lnSpc>
                <a:spcPct val="150000"/>
              </a:lnSpc>
              <a:buClr>
                <a:srgbClr val="C00000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Aryans classified food materials on the basis of their nature and use such as </a:t>
            </a:r>
            <a:r>
              <a:rPr lang="hi-I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शूखधान्य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(cereals), </a:t>
            </a:r>
            <a:r>
              <a:rPr lang="hi-I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शमिधान्य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(pulses), </a:t>
            </a:r>
            <a:r>
              <a:rPr lang="hi-I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फल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(fruits), </a:t>
            </a:r>
            <a:r>
              <a:rPr lang="hi-I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शाकम्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(vegetables), </a:t>
            </a:r>
            <a:r>
              <a:rPr lang="hi-I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पयोवर्ग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(milk products), </a:t>
            </a:r>
            <a:r>
              <a:rPr lang="hi-I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मध्यवर्ग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(alcoholic beverages) and </a:t>
            </a:r>
            <a:r>
              <a:rPr lang="hi-I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मांसवर्ग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(animal products)</a:t>
            </a:r>
          </a:p>
        </p:txBody>
      </p:sp>
    </p:spTree>
    <p:extLst>
      <p:ext uri="{BB962C8B-B14F-4D97-AF65-F5344CB8AC3E}">
        <p14:creationId xmlns:p14="http://schemas.microsoft.com/office/powerpoint/2010/main" val="181108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176309" y="0"/>
            <a:ext cx="1390650" cy="571500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GRAINS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133350" y="1967"/>
            <a:ext cx="7128964" cy="6341079"/>
            <a:chOff x="0" y="193477"/>
            <a:chExt cx="7258050" cy="6341079"/>
          </a:xfrm>
        </p:grpSpPr>
        <p:sp>
          <p:nvSpPr>
            <p:cNvPr id="11" name="Rectangle 10"/>
            <p:cNvSpPr/>
            <p:nvPr/>
          </p:nvSpPr>
          <p:spPr>
            <a:xfrm>
              <a:off x="2933700" y="193477"/>
              <a:ext cx="1390650" cy="5715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03200" h="203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CEREALS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0" y="1099998"/>
              <a:ext cx="7258050" cy="5434558"/>
              <a:chOff x="0" y="1099998"/>
              <a:chExt cx="7258050" cy="5434558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0" y="2122695"/>
                <a:ext cx="1118394" cy="2833847"/>
                <a:chOff x="0" y="2498369"/>
                <a:chExt cx="1118394" cy="2833847"/>
              </a:xfrm>
            </p:grpSpPr>
            <p:pic>
              <p:nvPicPr>
                <p:cNvPr id="15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127794" y="4000500"/>
                  <a:ext cx="990600" cy="990600"/>
                </a:xfrm>
                <a:prstGeom prst="ellipse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6" name="TextBox 32"/>
                <p:cNvSpPr txBox="1">
                  <a:spLocks noChangeArrowheads="1"/>
                </p:cNvSpPr>
                <p:nvPr/>
              </p:nvSpPr>
              <p:spPr bwMode="auto">
                <a:xfrm>
                  <a:off x="19050" y="3589339"/>
                  <a:ext cx="1066800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PADDY</a:t>
                  </a:r>
                </a:p>
              </p:txBody>
            </p:sp>
            <p:sp>
              <p:nvSpPr>
                <p:cNvPr id="17" name="TextBox 33"/>
                <p:cNvSpPr txBox="1">
                  <a:spLocks noChangeArrowheads="1"/>
                </p:cNvSpPr>
                <p:nvPr/>
              </p:nvSpPr>
              <p:spPr bwMode="auto">
                <a:xfrm>
                  <a:off x="0" y="5024439"/>
                  <a:ext cx="1066800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WHEAT</a:t>
                  </a:r>
                </a:p>
              </p:txBody>
            </p:sp>
            <p:pic>
              <p:nvPicPr>
                <p:cNvPr id="18" name="Picture 8" descr="http://bushraagrofoods.com/data/frontImages/gallery/product_thumb/1401953643_Minicate_Paddy.JP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73295" y="2498369"/>
                  <a:ext cx="1030544" cy="1030544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72" name="Group 71"/>
              <p:cNvGrpSpPr/>
              <p:nvPr/>
            </p:nvGrpSpPr>
            <p:grpSpPr>
              <a:xfrm>
                <a:off x="1866900" y="2122695"/>
                <a:ext cx="1200150" cy="4411861"/>
                <a:chOff x="1866900" y="2446139"/>
                <a:chExt cx="1200150" cy="4411861"/>
              </a:xfrm>
            </p:grpSpPr>
            <p:pic>
              <p:nvPicPr>
                <p:cNvPr id="19" name="Picture 13" descr="C:\Documents and Settings\BVS\Desktop\barley\images[7].jp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142331" y="4687886"/>
                  <a:ext cx="685800" cy="685800"/>
                </a:xfrm>
                <a:prstGeom prst="ellipse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" name="Picture 15" descr="C:\Documents and Settings\BVS\Desktop\maize\images[1].jpg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125663" y="3544887"/>
                  <a:ext cx="790575" cy="790575"/>
                </a:xfrm>
                <a:prstGeom prst="ellipse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1" name="Picture 20" descr="C:\Documents and Settings\BVS\Desktop\oats\images[4]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109787" y="5811836"/>
                  <a:ext cx="704850" cy="704850"/>
                </a:xfrm>
                <a:prstGeom prst="ellipse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" name="TextBox 34"/>
                <p:cNvSpPr txBox="1">
                  <a:spLocks noChangeArrowheads="1"/>
                </p:cNvSpPr>
                <p:nvPr/>
              </p:nvSpPr>
              <p:spPr bwMode="auto">
                <a:xfrm>
                  <a:off x="1866900" y="3209925"/>
                  <a:ext cx="1200150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SORGHUM</a:t>
                  </a:r>
                </a:p>
              </p:txBody>
            </p:sp>
            <p:sp>
              <p:nvSpPr>
                <p:cNvPr id="23" name="TextBox 35"/>
                <p:cNvSpPr txBox="1">
                  <a:spLocks noChangeArrowheads="1"/>
                </p:cNvSpPr>
                <p:nvPr/>
              </p:nvSpPr>
              <p:spPr bwMode="auto">
                <a:xfrm>
                  <a:off x="1866900" y="4321175"/>
                  <a:ext cx="1200150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MAIZE</a:t>
                  </a:r>
                </a:p>
              </p:txBody>
            </p:sp>
            <p:sp>
              <p:nvSpPr>
                <p:cNvPr id="24" name="TextBox 36"/>
                <p:cNvSpPr txBox="1">
                  <a:spLocks noChangeArrowheads="1"/>
                </p:cNvSpPr>
                <p:nvPr/>
              </p:nvSpPr>
              <p:spPr bwMode="auto">
                <a:xfrm>
                  <a:off x="1866900" y="5392737"/>
                  <a:ext cx="1200150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BARLEY</a:t>
                  </a:r>
                </a:p>
              </p:txBody>
            </p:sp>
            <p:sp>
              <p:nvSpPr>
                <p:cNvPr id="25" name="TextBox 37"/>
                <p:cNvSpPr txBox="1">
                  <a:spLocks noChangeArrowheads="1"/>
                </p:cNvSpPr>
                <p:nvPr/>
              </p:nvSpPr>
              <p:spPr bwMode="auto">
                <a:xfrm>
                  <a:off x="1866900" y="6550025"/>
                  <a:ext cx="1200150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OATS</a:t>
                  </a:r>
                </a:p>
              </p:txBody>
            </p:sp>
            <p:pic>
              <p:nvPicPr>
                <p:cNvPr id="26" name="Picture 10" descr="http://pimg.tradeindia.com/00797757/b/1/Jowar-Sorghum-.jpg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110993" y="2446139"/>
                  <a:ext cx="810388" cy="810388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71" name="Group 70"/>
              <p:cNvGrpSpPr/>
              <p:nvPr/>
            </p:nvGrpSpPr>
            <p:grpSpPr>
              <a:xfrm>
                <a:off x="3852068" y="2106930"/>
                <a:ext cx="1296940" cy="3837416"/>
                <a:chOff x="3852068" y="2498369"/>
                <a:chExt cx="1296940" cy="3837416"/>
              </a:xfrm>
            </p:grpSpPr>
            <p:pic>
              <p:nvPicPr>
                <p:cNvPr id="27" name="Picture 9" descr="C:\Documents and Settings\BVS\Desktop\ragi\images[48].jpg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4156026" y="3641369"/>
                  <a:ext cx="762000" cy="762000"/>
                </a:xfrm>
                <a:prstGeom prst="ellipse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8" name="TextBox 39"/>
                <p:cNvSpPr txBox="1">
                  <a:spLocks noChangeArrowheads="1"/>
                </p:cNvSpPr>
                <p:nvPr/>
              </p:nvSpPr>
              <p:spPr bwMode="auto">
                <a:xfrm>
                  <a:off x="3867150" y="4381145"/>
                  <a:ext cx="1200150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RAGI</a:t>
                  </a:r>
                </a:p>
              </p:txBody>
            </p:sp>
            <p:sp>
              <p:nvSpPr>
                <p:cNvPr id="29" name="TextBox 40"/>
                <p:cNvSpPr txBox="1">
                  <a:spLocks noChangeArrowheads="1"/>
                </p:cNvSpPr>
                <p:nvPr/>
              </p:nvSpPr>
              <p:spPr bwMode="auto">
                <a:xfrm>
                  <a:off x="3867150" y="6028008"/>
                  <a:ext cx="1200150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MILLETS</a:t>
                  </a:r>
                </a:p>
              </p:txBody>
            </p:sp>
            <p:sp>
              <p:nvSpPr>
                <p:cNvPr id="30" name="TextBox 65"/>
                <p:cNvSpPr txBox="1">
                  <a:spLocks noChangeArrowheads="1"/>
                </p:cNvSpPr>
                <p:nvPr/>
              </p:nvSpPr>
              <p:spPr bwMode="auto">
                <a:xfrm>
                  <a:off x="3867150" y="3260370"/>
                  <a:ext cx="1200150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BAJRA</a:t>
                  </a:r>
                </a:p>
              </p:txBody>
            </p:sp>
            <p:pic>
              <p:nvPicPr>
                <p:cNvPr id="31" name="Picture 2" descr="http://tajagroproducts.com/images/NEW%20FILE%20IMAGES/bajra10.jpg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4077222" y="2498369"/>
                  <a:ext cx="779906" cy="773906"/>
                </a:xfrm>
                <a:prstGeom prst="ellipse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 rotWithShape="1"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852068" y="4768035"/>
                  <a:ext cx="1296940" cy="1312984"/>
                </a:xfrm>
                <a:prstGeom prst="ellipse">
                  <a:avLst/>
                </a:prstGeom>
              </p:spPr>
            </p:pic>
          </p:grpSp>
          <p:grpSp>
            <p:nvGrpSpPr>
              <p:cNvPr id="70" name="Group 69"/>
              <p:cNvGrpSpPr/>
              <p:nvPr/>
            </p:nvGrpSpPr>
            <p:grpSpPr>
              <a:xfrm>
                <a:off x="6031903" y="2113218"/>
                <a:ext cx="1226147" cy="3303548"/>
                <a:chOff x="6031903" y="2269405"/>
                <a:chExt cx="1226147" cy="3303548"/>
              </a:xfrm>
            </p:grpSpPr>
            <p:sp>
              <p:nvSpPr>
                <p:cNvPr id="33" name="TextBox 38"/>
                <p:cNvSpPr txBox="1">
                  <a:spLocks noChangeArrowheads="1"/>
                </p:cNvSpPr>
                <p:nvPr/>
              </p:nvSpPr>
              <p:spPr bwMode="auto">
                <a:xfrm>
                  <a:off x="6031903" y="2944529"/>
                  <a:ext cx="1217616" cy="2616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AMARANTHUS</a:t>
                  </a:r>
                  <a:endPara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6057900" y="3889575"/>
                  <a:ext cx="120015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BUCK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WHEAT</a:t>
                  </a:r>
                </a:p>
              </p:txBody>
            </p:sp>
            <p:pic>
              <p:nvPicPr>
                <p:cNvPr id="35" name="Picture 23" descr="G:\images[5].jpg"/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6301582" y="2269405"/>
                  <a:ext cx="712786" cy="712786"/>
                </a:xfrm>
                <a:prstGeom prst="ellipse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6" descr="http://www.gojiking.co.uk/shop/images/buckwheat.jpg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6301582" y="3208163"/>
                  <a:ext cx="712786" cy="712786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7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6057900" y="5265176"/>
                  <a:ext cx="1200150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QUINOA</a:t>
                  </a:r>
                  <a:endPara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6299599" y="4481675"/>
                  <a:ext cx="720326" cy="729670"/>
                </a:xfrm>
                <a:prstGeom prst="ellipse">
                  <a:avLst/>
                </a:prstGeom>
                <a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oup 75"/>
              <p:cNvGrpSpPr/>
              <p:nvPr/>
            </p:nvGrpSpPr>
            <p:grpSpPr>
              <a:xfrm>
                <a:off x="0" y="1099998"/>
                <a:ext cx="7258050" cy="1006932"/>
                <a:chOff x="0" y="1099998"/>
                <a:chExt cx="7258050" cy="1006932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1535430"/>
                  <a:ext cx="1200150" cy="571500"/>
                </a:xfrm>
                <a:prstGeom prst="rect">
                  <a:avLst/>
                </a:prstGeom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03200" h="2032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MAJOR</a:t>
                  </a:r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" name="Rectangle 5"/>
                <p:cNvSpPr/>
                <p:nvPr/>
              </p:nvSpPr>
              <p:spPr>
                <a:xfrm>
                  <a:off x="1866900" y="1535430"/>
                  <a:ext cx="1200150" cy="571500"/>
                </a:xfrm>
                <a:prstGeom prst="rect">
                  <a:avLst/>
                </a:prstGeom>
                <a:solidFill>
                  <a:srgbClr val="FF0066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03200" h="2032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COARSE</a:t>
                  </a:r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3867150" y="1535430"/>
                  <a:ext cx="1200150" cy="571500"/>
                </a:xfrm>
                <a:prstGeom prst="rect">
                  <a:avLst/>
                </a:prstGeom>
                <a:solidFill>
                  <a:srgbClr val="00FF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03200" h="2032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MILLETS</a:t>
                  </a:r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>
                  <a:off x="6057900" y="1535430"/>
                  <a:ext cx="1200150" cy="57150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03200" h="2032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PSEUDO</a:t>
                  </a:r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4" name="Group 73"/>
                <p:cNvGrpSpPr/>
                <p:nvPr/>
              </p:nvGrpSpPr>
              <p:grpSpPr>
                <a:xfrm>
                  <a:off x="462189" y="1099998"/>
                  <a:ext cx="6333672" cy="451586"/>
                  <a:chOff x="462189" y="1099998"/>
                  <a:chExt cx="6333672" cy="451586"/>
                </a:xfrm>
              </p:grpSpPr>
              <p:sp>
                <p:nvSpPr>
                  <p:cNvPr id="57" name="Down Arrow 56"/>
                  <p:cNvSpPr/>
                  <p:nvPr/>
                </p:nvSpPr>
                <p:spPr>
                  <a:xfrm>
                    <a:off x="462189" y="1282700"/>
                    <a:ext cx="275772" cy="268884"/>
                  </a:xfrm>
                  <a:prstGeom prst="downArrow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Down Arrow 57"/>
                  <p:cNvSpPr/>
                  <p:nvPr/>
                </p:nvSpPr>
                <p:spPr>
                  <a:xfrm>
                    <a:off x="2324326" y="1282700"/>
                    <a:ext cx="275772" cy="268884"/>
                  </a:xfrm>
                  <a:prstGeom prst="downArrow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Down Arrow 58"/>
                  <p:cNvSpPr/>
                  <p:nvPr/>
                </p:nvSpPr>
                <p:spPr>
                  <a:xfrm>
                    <a:off x="4285066" y="1282700"/>
                    <a:ext cx="275772" cy="268884"/>
                  </a:xfrm>
                  <a:prstGeom prst="downArrow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Down Arrow 59"/>
                  <p:cNvSpPr/>
                  <p:nvPr/>
                </p:nvSpPr>
                <p:spPr>
                  <a:xfrm>
                    <a:off x="6520089" y="1282700"/>
                    <a:ext cx="275772" cy="268884"/>
                  </a:xfrm>
                  <a:prstGeom prst="downArrow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546100" y="1099998"/>
                    <a:ext cx="6206168" cy="171537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66" name="Down Arrow 65"/>
            <p:cNvSpPr/>
            <p:nvPr/>
          </p:nvSpPr>
          <p:spPr>
            <a:xfrm>
              <a:off x="3511298" y="764977"/>
              <a:ext cx="275772" cy="335021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7694476" y="6731"/>
            <a:ext cx="3633144" cy="6866423"/>
            <a:chOff x="8023471" y="6731"/>
            <a:chExt cx="3633144" cy="6866423"/>
          </a:xfrm>
        </p:grpSpPr>
        <p:sp>
          <p:nvSpPr>
            <p:cNvPr id="9" name="Rectangle 8"/>
            <p:cNvSpPr/>
            <p:nvPr/>
          </p:nvSpPr>
          <p:spPr>
            <a:xfrm>
              <a:off x="8326039" y="1319306"/>
              <a:ext cx="1200150" cy="5715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03200" h="203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MAJOR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392964" y="1319306"/>
              <a:ext cx="1200150" cy="5715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03200" h="203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MINOR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707809" y="6731"/>
              <a:ext cx="1390650" cy="5715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03200" h="203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PULSES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8023471" y="1914584"/>
              <a:ext cx="1981201" cy="4582351"/>
              <a:chOff x="8023471" y="2131754"/>
              <a:chExt cx="1981201" cy="4582351"/>
            </a:xfrm>
          </p:grpSpPr>
          <p:pic>
            <p:nvPicPr>
              <p:cNvPr id="39" name="Picture 17" descr="C:\Documents and Settings\BVS\Desktop\red gram\images[36].jpg"/>
              <p:cNvPicPr>
                <a:picLocks noChangeAspect="1" noChangeArrowheads="1"/>
              </p:cNvPicPr>
              <p:nvPr/>
            </p:nvPicPr>
            <p:blipFill rotWithShape="1"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594971" y="3356739"/>
                <a:ext cx="800100" cy="800100"/>
              </a:xfrm>
              <a:prstGeom prst="ellipse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" name="TextBox 42"/>
              <p:cNvSpPr txBox="1">
                <a:spLocks noChangeArrowheads="1"/>
              </p:cNvSpPr>
              <p:nvPr/>
            </p:nvSpPr>
            <p:spPr bwMode="auto">
              <a:xfrm>
                <a:off x="8237785" y="2986853"/>
                <a:ext cx="176688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BENGAL GRAM</a:t>
                </a:r>
              </a:p>
            </p:txBody>
          </p:sp>
          <p:sp>
            <p:nvSpPr>
              <p:cNvPr id="41" name="TextBox 43"/>
              <p:cNvSpPr txBox="1">
                <a:spLocks noChangeArrowheads="1"/>
              </p:cNvSpPr>
              <p:nvPr/>
            </p:nvSpPr>
            <p:spPr bwMode="auto">
              <a:xfrm>
                <a:off x="8198096" y="4144140"/>
                <a:ext cx="153828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RED GRAM</a:t>
                </a:r>
              </a:p>
            </p:txBody>
          </p:sp>
          <p:sp>
            <p:nvSpPr>
              <p:cNvPr id="42" name="TextBox 44"/>
              <p:cNvSpPr txBox="1">
                <a:spLocks noChangeArrowheads="1"/>
              </p:cNvSpPr>
              <p:nvPr/>
            </p:nvSpPr>
            <p:spPr bwMode="auto">
              <a:xfrm>
                <a:off x="8099671" y="5266503"/>
                <a:ext cx="175260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BLACK GRAM</a:t>
                </a:r>
              </a:p>
            </p:txBody>
          </p:sp>
          <p:sp>
            <p:nvSpPr>
              <p:cNvPr id="43" name="TextBox 45"/>
              <p:cNvSpPr txBox="1">
                <a:spLocks noChangeArrowheads="1"/>
              </p:cNvSpPr>
              <p:nvPr/>
            </p:nvSpPr>
            <p:spPr bwMode="auto">
              <a:xfrm>
                <a:off x="8023471" y="6406328"/>
                <a:ext cx="168433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GREEN GRAM</a:t>
                </a:r>
              </a:p>
            </p:txBody>
          </p:sp>
          <p:pic>
            <p:nvPicPr>
              <p:cNvPr id="44" name="Picture 4" descr="http://g02.s.alicdn.com/kf/HTB16eqSHXXXXXXtXFXXq6xXFXXXI/200147022/HTB16eqSHXXXXXXtXFXXq6xXFXXXI.jpg"/>
              <p:cNvPicPr>
                <a:picLocks noChangeAspect="1" noChangeArrowheads="1"/>
              </p:cNvPicPr>
              <p:nvPr/>
            </p:nvPicPr>
            <p:blipFill rotWithShape="1"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556872" y="2131754"/>
                <a:ext cx="809624" cy="736560"/>
              </a:xfrm>
              <a:prstGeom prst="ellipse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12" descr="http://www.supraorganics.com/images/organic-black-gram.jpg"/>
              <p:cNvPicPr>
                <a:picLocks noChangeAspect="1" noChangeArrowheads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63174" y="4503684"/>
                <a:ext cx="811260" cy="81126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14" descr="http://upload.wikimedia.org/wikipedia/commons/f/f2/Sa_green_gram.jpg"/>
              <p:cNvPicPr>
                <a:picLocks noChangeAspect="1" noChangeArrowheads="1"/>
              </p:cNvPicPr>
              <p:nvPr/>
            </p:nvPicPr>
            <p:blipFill rotWithShape="1"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556872" y="5611896"/>
                <a:ext cx="756626" cy="756628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9" name="Group 68"/>
            <p:cNvGrpSpPr/>
            <p:nvPr/>
          </p:nvGrpSpPr>
          <p:grpSpPr>
            <a:xfrm>
              <a:off x="10456463" y="1914584"/>
              <a:ext cx="1200152" cy="4958570"/>
              <a:chOff x="10456463" y="1914584"/>
              <a:chExt cx="1200152" cy="4958570"/>
            </a:xfrm>
          </p:grpSpPr>
          <p:pic>
            <p:nvPicPr>
              <p:cNvPr id="47" name="Picture 15" descr="C:\Documents and Settings\BVS\Desktop\horse gram\images[37].jpg"/>
              <p:cNvPicPr>
                <a:picLocks noChangeAspect="1" noChangeArrowheads="1"/>
              </p:cNvPicPr>
              <p:nvPr/>
            </p:nvPicPr>
            <p:blipFill rotWithShape="1"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0642003" y="1914584"/>
                <a:ext cx="781050" cy="781050"/>
              </a:xfrm>
              <a:prstGeom prst="ellipse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" name="TextBox 46"/>
              <p:cNvSpPr txBox="1">
                <a:spLocks noChangeArrowheads="1"/>
              </p:cNvSpPr>
              <p:nvPr/>
            </p:nvSpPr>
            <p:spPr bwMode="auto">
              <a:xfrm>
                <a:off x="10456464" y="2695635"/>
                <a:ext cx="1200150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HORSE GRAM</a:t>
                </a:r>
              </a:p>
            </p:txBody>
          </p:sp>
          <p:sp>
            <p:nvSpPr>
              <p:cNvPr id="49" name="TextBox 47"/>
              <p:cNvSpPr txBox="1">
                <a:spLocks noChangeArrowheads="1"/>
              </p:cNvSpPr>
              <p:nvPr/>
            </p:nvSpPr>
            <p:spPr bwMode="auto">
              <a:xfrm>
                <a:off x="10456464" y="3667185"/>
                <a:ext cx="1200150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KIDNEY BEAN</a:t>
                </a:r>
              </a:p>
            </p:txBody>
          </p:sp>
          <p:sp>
            <p:nvSpPr>
              <p:cNvPr id="50" name="TextBox 48"/>
              <p:cNvSpPr txBox="1">
                <a:spLocks noChangeArrowheads="1"/>
              </p:cNvSpPr>
              <p:nvPr/>
            </p:nvSpPr>
            <p:spPr bwMode="auto">
              <a:xfrm>
                <a:off x="10456465" y="4624448"/>
                <a:ext cx="1200150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MOTH BEAN</a:t>
                </a:r>
              </a:p>
            </p:txBody>
          </p:sp>
          <p:sp>
            <p:nvSpPr>
              <p:cNvPr id="51" name="TextBox 49"/>
              <p:cNvSpPr txBox="1">
                <a:spLocks noChangeArrowheads="1"/>
              </p:cNvSpPr>
              <p:nvPr/>
            </p:nvSpPr>
            <p:spPr bwMode="auto">
              <a:xfrm>
                <a:off x="10456463" y="5642035"/>
                <a:ext cx="1200151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COW PEA</a:t>
                </a:r>
              </a:p>
            </p:txBody>
          </p:sp>
          <p:sp>
            <p:nvSpPr>
              <p:cNvPr id="52" name="TextBox 50"/>
              <p:cNvSpPr txBox="1">
                <a:spLocks noChangeArrowheads="1"/>
              </p:cNvSpPr>
              <p:nvPr/>
            </p:nvSpPr>
            <p:spPr bwMode="auto">
              <a:xfrm>
                <a:off x="10456464" y="6611544"/>
                <a:ext cx="1200150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LENTIL</a:t>
                </a:r>
              </a:p>
            </p:txBody>
          </p:sp>
          <p:pic>
            <p:nvPicPr>
              <p:cNvPr id="53" name="Picture 16" descr="http://teacher-resource.cwahi.net/Locked_images/food/rice_beans_grains/lentils_1.JPG"/>
              <p:cNvPicPr>
                <a:picLocks noChangeAspect="1" noChangeArrowheads="1"/>
              </p:cNvPicPr>
              <p:nvPr/>
            </p:nvPicPr>
            <p:blipFill rotWithShape="1"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flipH="1">
                <a:off x="10682159" y="5914434"/>
                <a:ext cx="732488" cy="732488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 rotWithShape="1"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702526" y="3010157"/>
                <a:ext cx="691754" cy="691754"/>
              </a:xfrm>
              <a:prstGeom prst="ellipse">
                <a:avLst/>
              </a:prstGeom>
            </p:spPr>
          </p:pic>
          <p:pic>
            <p:nvPicPr>
              <p:cNvPr id="55" name="Picture 18" descr="http://www.bountifulgardens.org/images/VBE-2370Moth.gif"/>
              <p:cNvPicPr>
                <a:picLocks noChangeAspect="1" noChangeArrowheads="1"/>
              </p:cNvPicPr>
              <p:nvPr/>
            </p:nvPicPr>
            <p:blipFill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46732" y="3974869"/>
                <a:ext cx="619218" cy="619218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689628" y="4879240"/>
                <a:ext cx="776288" cy="776288"/>
              </a:xfrm>
              <a:prstGeom prst="ellipse">
                <a:avLst/>
              </a:prstGeom>
            </p:spPr>
          </p:pic>
        </p:grpSp>
        <p:grpSp>
          <p:nvGrpSpPr>
            <p:cNvPr id="75" name="Group 74"/>
            <p:cNvGrpSpPr/>
            <p:nvPr/>
          </p:nvGrpSpPr>
          <p:grpSpPr>
            <a:xfrm>
              <a:off x="8851728" y="933258"/>
              <a:ext cx="2363930" cy="387307"/>
              <a:chOff x="8851728" y="971931"/>
              <a:chExt cx="2363930" cy="387307"/>
            </a:xfrm>
          </p:grpSpPr>
          <p:sp>
            <p:nvSpPr>
              <p:cNvPr id="61" name="Down Arrow 60"/>
              <p:cNvSpPr/>
              <p:nvPr/>
            </p:nvSpPr>
            <p:spPr>
              <a:xfrm>
                <a:off x="8851728" y="1090354"/>
                <a:ext cx="275772" cy="268884"/>
              </a:xfrm>
              <a:prstGeom prst="downArrow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Down Arrow 61"/>
              <p:cNvSpPr/>
              <p:nvPr/>
            </p:nvSpPr>
            <p:spPr>
              <a:xfrm>
                <a:off x="10939886" y="1090354"/>
                <a:ext cx="275772" cy="268884"/>
              </a:xfrm>
              <a:prstGeom prst="downArrow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8926114" y="971931"/>
                <a:ext cx="2209800" cy="12806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7" name="Down Arrow 66"/>
            <p:cNvSpPr/>
            <p:nvPr/>
          </p:nvSpPr>
          <p:spPr>
            <a:xfrm>
              <a:off x="10268025" y="587107"/>
              <a:ext cx="275772" cy="335021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1" name="Down Arrow 80"/>
          <p:cNvSpPr/>
          <p:nvPr/>
        </p:nvSpPr>
        <p:spPr>
          <a:xfrm rot="5400000">
            <a:off x="5015126" y="-619063"/>
            <a:ext cx="523327" cy="1792000"/>
          </a:xfrm>
          <a:prstGeom prst="downArrow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Down Arrow 81"/>
          <p:cNvSpPr/>
          <p:nvPr/>
        </p:nvSpPr>
        <p:spPr>
          <a:xfrm rot="16200000">
            <a:off x="8201295" y="-619063"/>
            <a:ext cx="523327" cy="1792000"/>
          </a:xfrm>
          <a:prstGeom prst="downArrow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382194" y="6140133"/>
            <a:ext cx="4271169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3175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many grains!!</a:t>
            </a:r>
          </a:p>
        </p:txBody>
      </p:sp>
    </p:spTree>
    <p:extLst>
      <p:ext uri="{BB962C8B-B14F-4D97-AF65-F5344CB8AC3E}">
        <p14:creationId xmlns:p14="http://schemas.microsoft.com/office/powerpoint/2010/main" val="39148146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3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8" name="Picture 17" descr="C:\Documents and Settings\BVS\Desktop\small millet\images[11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32167" y="4198560"/>
            <a:ext cx="1319922" cy="2007381"/>
          </a:xfrm>
          <a:noFill/>
        </p:spPr>
      </p:pic>
      <p:pic>
        <p:nvPicPr>
          <p:cNvPr id="21507" name="Picture 4" descr="ONLY RICE CROSS SECTION - NO LABE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57905"/>
            <a:ext cx="1600200" cy="299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0" y="-8389"/>
            <a:ext cx="12192000" cy="107721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1125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GRAIN PROCESSING MEANS DIFFERENT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THINGS TO </a:t>
            </a:r>
          </a:p>
          <a:p>
            <a:pPr marL="111125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DIFFERENT GRAINS AND DIFFERENT PEOPLE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12" name="TextBox 10"/>
          <p:cNvSpPr txBox="1">
            <a:spLocks noChangeArrowheads="1"/>
          </p:cNvSpPr>
          <p:nvPr/>
        </p:nvSpPr>
        <p:spPr bwMode="auto">
          <a:xfrm>
            <a:off x="-1" y="4025149"/>
            <a:ext cx="1285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PADDY</a:t>
            </a:r>
          </a:p>
        </p:txBody>
      </p:sp>
      <p:sp>
        <p:nvSpPr>
          <p:cNvPr id="21513" name="TextBox 11"/>
          <p:cNvSpPr txBox="1">
            <a:spLocks noChangeArrowheads="1"/>
          </p:cNvSpPr>
          <p:nvPr/>
        </p:nvSpPr>
        <p:spPr bwMode="auto">
          <a:xfrm>
            <a:off x="1600199" y="4058260"/>
            <a:ext cx="224405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WHEAT</a:t>
            </a:r>
          </a:p>
        </p:txBody>
      </p:sp>
      <p:sp>
        <p:nvSpPr>
          <p:cNvPr id="21514" name="TextBox 12"/>
          <p:cNvSpPr txBox="1">
            <a:spLocks noChangeArrowheads="1"/>
          </p:cNvSpPr>
          <p:nvPr/>
        </p:nvSpPr>
        <p:spPr bwMode="auto">
          <a:xfrm>
            <a:off x="4020541" y="4043971"/>
            <a:ext cx="259305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MAIZE</a:t>
            </a:r>
          </a:p>
        </p:txBody>
      </p:sp>
      <p:sp>
        <p:nvSpPr>
          <p:cNvPr id="21515" name="TextBox 13"/>
          <p:cNvSpPr txBox="1">
            <a:spLocks noChangeArrowheads="1"/>
          </p:cNvSpPr>
          <p:nvPr/>
        </p:nvSpPr>
        <p:spPr bwMode="auto">
          <a:xfrm>
            <a:off x="6954302" y="4047024"/>
            <a:ext cx="244580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JOWAR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0" y="6389982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0541" cmpd="sng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STRUCTURE, SHAPE, SIZE </a:t>
            </a:r>
            <a:r>
              <a:rPr kumimoji="0" lang="en-US" sz="2400" b="1" i="0" u="none" strike="noStrike" kern="1200" cap="none" spc="0" normalizeH="0" baseline="0" noProof="0" dirty="0" smtClean="0">
                <a:ln w="10541" cmpd="sng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r>
              <a:rPr kumimoji="0" lang="en-US" sz="2400" b="1" i="0" u="none" strike="noStrike" kern="1200" cap="none" spc="0" normalizeH="0" baseline="0" noProof="0" dirty="0">
                <a:ln w="10541" cmpd="sng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COMPOSITION OF GRAINS ARE DIFFERENT FROM ONE ANOTHER</a:t>
            </a:r>
          </a:p>
        </p:txBody>
      </p:sp>
      <p:sp>
        <p:nvSpPr>
          <p:cNvPr id="21520" name="TextBox 12"/>
          <p:cNvSpPr txBox="1">
            <a:spLocks noChangeArrowheads="1"/>
          </p:cNvSpPr>
          <p:nvPr/>
        </p:nvSpPr>
        <p:spPr bwMode="auto">
          <a:xfrm>
            <a:off x="9477107" y="4043970"/>
            <a:ext cx="269399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BARLEY</a:t>
            </a:r>
          </a:p>
        </p:txBody>
      </p:sp>
      <p:sp>
        <p:nvSpPr>
          <p:cNvPr id="21521" name="TextBox 12"/>
          <p:cNvSpPr txBox="1">
            <a:spLocks noChangeArrowheads="1"/>
          </p:cNvSpPr>
          <p:nvPr/>
        </p:nvSpPr>
        <p:spPr bwMode="auto">
          <a:xfrm rot="16200000">
            <a:off x="9551684" y="5029065"/>
            <a:ext cx="2007834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MILLET</a:t>
            </a:r>
          </a:p>
        </p:txBody>
      </p:sp>
      <p:sp>
        <p:nvSpPr>
          <p:cNvPr id="21523" name="TextBox 12"/>
          <p:cNvSpPr txBox="1">
            <a:spLocks noChangeArrowheads="1"/>
          </p:cNvSpPr>
          <p:nvPr/>
        </p:nvSpPr>
        <p:spPr bwMode="auto">
          <a:xfrm rot="16200000">
            <a:off x="1987007" y="5267978"/>
            <a:ext cx="197394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PIGEON PEA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199" y="1063898"/>
            <a:ext cx="2300152" cy="2990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0110" y="1068238"/>
            <a:ext cx="2791890" cy="29864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10577" r="20647" b="54593"/>
          <a:stretch/>
        </p:blipFill>
        <p:spPr>
          <a:xfrm>
            <a:off x="0" y="4465951"/>
            <a:ext cx="2789035" cy="1973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73" b="21737"/>
          <a:stretch/>
        </p:blipFill>
        <p:spPr>
          <a:xfrm>
            <a:off x="4355623" y="4465949"/>
            <a:ext cx="2871151" cy="1965031"/>
          </a:xfrm>
          <a:prstGeom prst="rect">
            <a:avLst/>
          </a:prstGeom>
        </p:spPr>
      </p:pic>
      <p:sp>
        <p:nvSpPr>
          <p:cNvPr id="27" name="TextBox 12"/>
          <p:cNvSpPr txBox="1">
            <a:spLocks noChangeArrowheads="1"/>
          </p:cNvSpPr>
          <p:nvPr/>
        </p:nvSpPr>
        <p:spPr bwMode="auto">
          <a:xfrm rot="16200000">
            <a:off x="6429203" y="5263521"/>
            <a:ext cx="196503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QUINOA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900351" y="1057903"/>
            <a:ext cx="2901553" cy="2996739"/>
            <a:chOff x="3900351" y="1057903"/>
            <a:chExt cx="2901553" cy="2996739"/>
          </a:xfrm>
        </p:grpSpPr>
        <p:pic>
          <p:nvPicPr>
            <p:cNvPr id="21508" name="Picture 12" descr="scan0019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0351" y="1057903"/>
              <a:ext cx="2901553" cy="2996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4020541" y="3630304"/>
              <a:ext cx="2202838" cy="394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801904" y="1040799"/>
            <a:ext cx="2598206" cy="3013843"/>
            <a:chOff x="6801904" y="1040799"/>
            <a:chExt cx="2598206" cy="3013843"/>
          </a:xfrm>
        </p:grpSpPr>
        <p:pic>
          <p:nvPicPr>
            <p:cNvPr id="21509" name="Picture 14" descr="scan0009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1904" y="1040799"/>
              <a:ext cx="2598206" cy="3013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Rectangle 30"/>
            <p:cNvSpPr/>
            <p:nvPr/>
          </p:nvSpPr>
          <p:spPr>
            <a:xfrm>
              <a:off x="7044874" y="3659488"/>
              <a:ext cx="2202838" cy="394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12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0" y="-130767"/>
            <a:ext cx="12192000" cy="7119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953" tIns="41476" rIns="82953" bIns="41476" numCol="4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295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CEREALS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11079" marR="0" lvl="0" indent="-311079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DA15"/>
              </a:buClr>
              <a:buSzTx/>
              <a:buFont typeface="Wingdings 2" pitchFamily="18" charset="2"/>
              <a:buChar char="ì"/>
              <a:tabLst/>
              <a:defRPr/>
            </a:pPr>
            <a:r>
              <a:rPr kumimoji="0" lang="en-US" sz="254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BARLEY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11079" marR="0" lvl="0" indent="-311079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DA15"/>
              </a:buClr>
              <a:buSzTx/>
              <a:buFont typeface="Wingdings 2" pitchFamily="18" charset="2"/>
              <a:buChar char="ì"/>
              <a:tabLst/>
              <a:defRPr/>
            </a:pPr>
            <a:r>
              <a:rPr kumimoji="0" lang="en-US" sz="254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CHIA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11079" marR="0" lvl="0" indent="-311079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DA15"/>
              </a:buClr>
              <a:buSzTx/>
              <a:buFont typeface="Wingdings 2" pitchFamily="18" charset="2"/>
              <a:buChar char="ì"/>
              <a:tabLst/>
              <a:defRPr/>
            </a:pPr>
            <a:r>
              <a:rPr kumimoji="0" lang="en-US" sz="254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FONIO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11079" marR="0" lvl="0" indent="-311079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DA15"/>
              </a:buClr>
              <a:buSzTx/>
              <a:buFont typeface="Wingdings 2" pitchFamily="18" charset="2"/>
              <a:buChar char="ì"/>
              <a:tabLst/>
              <a:defRPr/>
            </a:pPr>
            <a:r>
              <a:rPr kumimoji="0" lang="en-US" sz="254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MAIZE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11079" marR="0" lvl="0" indent="-311079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DA15"/>
              </a:buClr>
              <a:buSzTx/>
              <a:buFont typeface="Wingdings 2" pitchFamily="18" charset="2"/>
              <a:buChar char="ì"/>
              <a:tabLst/>
              <a:defRPr/>
            </a:pPr>
            <a:r>
              <a:rPr kumimoji="0" lang="en-US" sz="254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OATS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11079" marR="0" lvl="0" indent="-311079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DA15"/>
              </a:buClr>
              <a:buSzTx/>
              <a:buFont typeface="Wingdings 2" pitchFamily="18" charset="2"/>
              <a:buChar char="ì"/>
              <a:tabLst/>
              <a:defRPr/>
            </a:pPr>
            <a:r>
              <a:rPr kumimoji="0" lang="en-US" sz="254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PADDY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11079" marR="0" lvl="0" indent="-311079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DA15"/>
              </a:buClr>
              <a:buSzTx/>
              <a:buFont typeface="Wingdings 2" pitchFamily="18" charset="2"/>
              <a:buChar char="ì"/>
              <a:tabLst/>
              <a:defRPr/>
            </a:pPr>
            <a:r>
              <a:rPr kumimoji="0" lang="en-US" sz="254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RYE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11079" marR="0" lvl="0" indent="-311079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DA15"/>
              </a:buClr>
              <a:buSzTx/>
              <a:buFont typeface="Wingdings 2" pitchFamily="18" charset="2"/>
              <a:buChar char="ì"/>
              <a:tabLst/>
              <a:defRPr/>
            </a:pPr>
            <a:r>
              <a:rPr kumimoji="0" lang="en-US" sz="254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SORGHUM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11079" marR="0" lvl="0" indent="-311079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DA15"/>
              </a:buClr>
              <a:buSzTx/>
              <a:buFont typeface="Wingdings 2" pitchFamily="18" charset="2"/>
              <a:buChar char="ì"/>
              <a:tabLst/>
              <a:defRPr/>
            </a:pPr>
            <a:r>
              <a:rPr kumimoji="0" lang="en-US" sz="254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WHEAT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11079" marR="0" lvl="0" indent="-311079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DA15"/>
              </a:buClr>
              <a:buSzTx/>
              <a:buFont typeface="Wingdings 2" pitchFamily="18" charset="2"/>
              <a:buChar char="ì"/>
              <a:tabLst/>
              <a:defRPr/>
            </a:pPr>
            <a:r>
              <a:rPr kumimoji="0" lang="en-US" sz="254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WILD RICE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4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MILLETS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11079" marR="0" lvl="0" indent="-311079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¦"/>
              <a:tabLst/>
              <a:defRPr/>
            </a:pPr>
            <a:r>
              <a:rPr kumimoji="0" lang="en-US" sz="254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BARNYARD MILLET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11079" marR="0" lvl="0" indent="-311079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¦"/>
              <a:tabLst/>
              <a:defRPr/>
            </a:pPr>
            <a:r>
              <a:rPr kumimoji="0" lang="en-US" sz="254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FINGER MILLET 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11079" marR="0" lvl="0" indent="-311079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¦"/>
              <a:tabLst/>
              <a:defRPr/>
            </a:pPr>
            <a:r>
              <a:rPr kumimoji="0" lang="en-US" sz="254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FOXTAIL MILLET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11079" marR="0" lvl="0" indent="-311079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¦"/>
              <a:tabLst/>
              <a:defRPr/>
            </a:pPr>
            <a:r>
              <a:rPr kumimoji="0" lang="en-US" sz="254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KODO MILLET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11079" marR="0" lvl="0" indent="-311079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¦"/>
              <a:tabLst/>
              <a:defRPr/>
            </a:pPr>
            <a:r>
              <a:rPr kumimoji="0" lang="en-US" sz="254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LITTLE MILLET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11079" marR="0" lvl="0" indent="-311079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¦"/>
              <a:tabLst/>
              <a:defRPr/>
            </a:pPr>
            <a:r>
              <a:rPr kumimoji="0" lang="en-US" sz="254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PEARL MILLET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11079" marR="0" lvl="0" indent="-311079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¦"/>
              <a:tabLst/>
              <a:defRPr/>
            </a:pPr>
            <a:r>
              <a:rPr kumimoji="0" lang="en-US" sz="254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PROSO </a:t>
            </a:r>
            <a:r>
              <a:rPr kumimoji="0" lang="en-US" sz="254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MILLET</a:t>
            </a:r>
          </a:p>
          <a:p>
            <a:pPr marR="0" lvl="0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endParaRPr kumimoji="0" lang="en-US" sz="254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PSEUDO-CEREALS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70127" marR="0" lvl="0" indent="-370127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Char char="u"/>
              <a:tabLst/>
              <a:defRPr/>
            </a:pPr>
            <a:r>
              <a:rPr kumimoji="0" lang="en-US" sz="254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AMARANTHUS 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70127" marR="0" lvl="0" indent="-370127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Char char="u"/>
              <a:tabLst/>
              <a:defRPr/>
            </a:pPr>
            <a:r>
              <a:rPr kumimoji="0" lang="en-US" sz="254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BUCKWHEAT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70127" marR="0" lvl="0" indent="-370127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Char char="u"/>
              <a:tabLst/>
              <a:defRPr/>
            </a:pPr>
            <a:r>
              <a:rPr kumimoji="0" lang="en-US" sz="254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CANARY GRASS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70127" marR="0" lvl="0" indent="-370127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Char char="u"/>
              <a:tabLst/>
              <a:defRPr/>
            </a:pPr>
            <a:r>
              <a:rPr kumimoji="0" lang="en-US" sz="254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JOBS TEARS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70127" marR="0" lvl="0" indent="-370127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Char char="u"/>
              <a:tabLst/>
              <a:defRPr/>
            </a:pPr>
            <a:r>
              <a:rPr kumimoji="0" lang="en-US" sz="254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KAÑIWA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70127" marR="0" lvl="0" indent="-370127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Char char="u"/>
              <a:tabLst/>
              <a:defRPr/>
            </a:pPr>
            <a:r>
              <a:rPr kumimoji="0" lang="en-US" sz="254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PITSEED GOOSEFOOT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70127" marR="0" lvl="0" indent="-370127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Char char="u"/>
              <a:tabLst/>
              <a:defRPr/>
            </a:pPr>
            <a:r>
              <a:rPr kumimoji="0" lang="en-US" sz="254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QUINOA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70127" marR="0" lvl="0" indent="-370127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Char char="u"/>
              <a:tabLst/>
              <a:defRPr/>
            </a:pPr>
            <a:r>
              <a:rPr kumimoji="0" lang="en-US" sz="254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TEFF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70127" marR="0" lvl="0" indent="-370127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Char char="u"/>
              <a:tabLst/>
              <a:defRPr/>
            </a:pPr>
            <a:r>
              <a:rPr kumimoji="0" lang="en-US" sz="254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TRITICALE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None/>
              <a:tabLst/>
              <a:defRPr/>
            </a:pPr>
            <a:endParaRPr kumimoji="0" lang="en-US" sz="2540" b="1" i="0" u="none" strike="noStrike" kern="1200" cap="none" spc="0" normalizeH="0" baseline="0" noProof="0" dirty="0">
              <a:ln>
                <a:noFill/>
              </a:ln>
              <a:solidFill>
                <a:srgbClr val="003E00"/>
              </a:solidFill>
              <a:effectLst/>
              <a:uLnTx/>
              <a:uFillTx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PULSES</a:t>
            </a:r>
            <a:endParaRPr kumimoji="0" lang="en-US" sz="2540" b="1" i="0" u="none" strike="noStrike" kern="1200" cap="none" spc="0" normalizeH="0" baseline="0" noProof="0" dirty="0" smtClean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FF"/>
              </a:buClr>
              <a:buSzPct val="15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5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PIGEON PEA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FF"/>
              </a:buClr>
              <a:buSzPct val="15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5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CHICK PEA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FF"/>
              </a:buClr>
              <a:buSzPct val="15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5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HORSE GRAM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FF"/>
              </a:buClr>
              <a:buSzPct val="15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5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GREEN GRAM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FF"/>
              </a:buClr>
              <a:buSzPct val="15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5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COW PEA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FF"/>
              </a:buClr>
              <a:buSzPct val="15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5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PEAS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FF"/>
              </a:buClr>
              <a:buSzPct val="15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5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LENTILS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FF"/>
              </a:buClr>
              <a:buSzPct val="15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5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KIDNEY BEANS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FF"/>
              </a:buClr>
              <a:buSzPct val="15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5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BLACK EYED BEANS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FF"/>
              </a:buClr>
              <a:buSzPct val="15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5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ADZUKI BEANS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FF"/>
              </a:buClr>
              <a:buSzPct val="15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5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BLACK BEANS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FF"/>
              </a:buClr>
              <a:buSzPct val="15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5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HARICOT BEANS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FF"/>
              </a:buClr>
              <a:buSzPct val="15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5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FIELD BEANS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FF"/>
              </a:buClr>
              <a:buSzPct val="15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5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PINTO BEANS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FF"/>
              </a:buClr>
              <a:buSzPct val="15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5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BUTTER BEANS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FF"/>
              </a:buClr>
              <a:buSzPct val="15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5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FLAT BEANS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FF"/>
              </a:buClr>
              <a:buSzPct val="15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5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BROAD BEANS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FF"/>
              </a:buClr>
              <a:buSzPct val="15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5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FLAGEOLET BEANS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FF"/>
              </a:buClr>
              <a:buSzPct val="15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5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CANNELINI BEANS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FF"/>
              </a:buClr>
              <a:buSzPct val="15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5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BORLOTTI BEANS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FF"/>
              </a:buClr>
              <a:buSzPct val="15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5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DUTCH BROWN BEANS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FF"/>
              </a:buClr>
              <a:buSzPct val="15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5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SOYA BEANS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FF"/>
              </a:buClr>
              <a:buSzPct val="15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5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BEIGE LENTILS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FF"/>
              </a:buClr>
              <a:buSzPct val="15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5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PUY LENTILS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FF"/>
              </a:buClr>
              <a:buSzPct val="150000"/>
              <a:buFont typeface="Arial" panose="020B0604020202020204" pitchFamily="34" charset="0"/>
              <a:buChar char="●"/>
              <a:tabLst/>
              <a:defRPr/>
            </a:pPr>
            <a:r>
              <a:rPr kumimoji="0" lang="en-US" sz="25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RED LENTIL</a:t>
            </a:r>
            <a:endParaRPr kumimoji="0" lang="en-US" sz="254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54985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94926"/>
            <a:ext cx="12192000" cy="698097"/>
          </a:xfrm>
          <a:prstGeom prst="rect">
            <a:avLst/>
          </a:prstGeom>
          <a:noFill/>
        </p:spPr>
        <p:txBody>
          <a:bodyPr wrap="square" lIns="82953" tIns="41476" rIns="82953" bIns="41476">
            <a:spAutoFit/>
          </a:bodyPr>
          <a:lstStyle/>
          <a:p>
            <a:pPr algn="ctr"/>
            <a:r>
              <a:rPr lang="en-US" sz="4000" b="1" dirty="0">
                <a:ln w="3175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Common </a:t>
            </a:r>
            <a:r>
              <a:rPr lang="en-US" sz="4000" b="1" dirty="0" smtClean="0">
                <a:ln w="3175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grain </a:t>
            </a:r>
            <a:r>
              <a:rPr lang="en-US" sz="4000" b="1" dirty="0">
                <a:ln w="3175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processing avenues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51734363"/>
              </p:ext>
            </p:extLst>
          </p:nvPr>
        </p:nvGraphicFramePr>
        <p:xfrm>
          <a:off x="1328606" y="1243974"/>
          <a:ext cx="9534787" cy="5779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687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2374409" y="876764"/>
          <a:ext cx="7443181" cy="68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 useBgFill="1">
        <p:nvSpPr>
          <p:cNvPr id="18435" name="Text Box 5" descr="Parchment"/>
          <p:cNvSpPr txBox="1">
            <a:spLocks noChangeArrowheads="1"/>
          </p:cNvSpPr>
          <p:nvPr/>
        </p:nvSpPr>
        <p:spPr bwMode="auto">
          <a:xfrm>
            <a:off x="0" y="1562564"/>
            <a:ext cx="12192000" cy="4868371"/>
          </a:xfrm>
          <a:prstGeom prst="rect">
            <a:avLst/>
          </a:prstGeom>
          <a:ln>
            <a:headEnd/>
            <a:tailEnd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0219" tIns="45110" rIns="90219" bIns="45110" numCol="2">
            <a:spAutoFit/>
          </a:bodyPr>
          <a:lstStyle/>
          <a:p>
            <a:pPr marL="338329" marR="0" lvl="0" indent="-33832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DRY &amp; WET HEAT PARBOILING</a:t>
            </a:r>
          </a:p>
          <a:p>
            <a:pPr marL="338329" marR="0" lvl="0" indent="-33832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CURING OF FRESHLY HARVESTED PADDY</a:t>
            </a:r>
          </a:p>
          <a:p>
            <a:pPr marL="338329" marR="0" lvl="0" indent="-33832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DETECTION BASMATI  ADULTERATION </a:t>
            </a:r>
          </a:p>
          <a:p>
            <a:pPr marL="338329" marR="0" lvl="0" indent="-33832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MALTED WEANING FOOD</a:t>
            </a:r>
          </a:p>
          <a:p>
            <a:pPr marL="338329" marR="0" lvl="0" indent="-33832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REFINED MILLET FLOUR</a:t>
            </a:r>
          </a:p>
          <a:p>
            <a:pPr marL="338329" marR="0" lvl="0" indent="-33832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NOODLES FROM CEREALS AND MILLETS</a:t>
            </a:r>
          </a:p>
          <a:p>
            <a:pPr marL="338329" marR="0" lvl="0" indent="-33832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TAMARIND POWDER</a:t>
            </a:r>
          </a:p>
          <a:p>
            <a:pPr marL="338329" marR="0" lvl="0" indent="-33832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CORIANDER DHAL “SUPARI”</a:t>
            </a:r>
          </a:p>
          <a:p>
            <a:pPr marL="338329" marR="0" lvl="0" indent="-33832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CONTINUOUS CEREAL FLAKING SYSTEM FOR</a:t>
            </a:r>
          </a:p>
          <a:p>
            <a:pPr marL="789435" marR="0" lvl="1" indent="-33832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>
                <a:srgbClr val="0033CC"/>
              </a:buClr>
              <a:buSzPct val="200000"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RICE, JOWAR, MAIZE, MILLETS, RAGI, OATS, PULSES</a:t>
            </a:r>
          </a:p>
        </p:txBody>
      </p:sp>
      <p:pic>
        <p:nvPicPr>
          <p:cNvPr id="16385" name="Picture 1" descr="C:\Documents and Settings\Administrator\Desktop\Pondicherry Nov 2011\ARV_FOOD_GRAINS__17886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6629" y="3164902"/>
            <a:ext cx="5965371" cy="3693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497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1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 descr="Parchment"/>
          <p:cNvSpPr txBox="1">
            <a:spLocks noChangeArrowheads="1"/>
          </p:cNvSpPr>
          <p:nvPr/>
        </p:nvSpPr>
        <p:spPr bwMode="auto">
          <a:xfrm>
            <a:off x="0" y="1700819"/>
            <a:ext cx="12191999" cy="3991721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0219" tIns="45110" rIns="90219" bIns="45110" numCol="1">
            <a:spAutoFit/>
          </a:bodyPr>
          <a:lstStyle/>
          <a:p>
            <a:pPr marL="451106" marR="0" lvl="0" indent="-451106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ct val="10000"/>
              </a:spcAft>
              <a:buClrTx/>
              <a:buSzTx/>
              <a:buFont typeface="+mj-lt"/>
              <a:buAutoNum type="arabicPeriod" startAt="10"/>
              <a:tabLst/>
              <a:defRPr/>
            </a:pPr>
            <a:r>
              <a:rPr kumimoji="0" lang="en-US" sz="199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ENTERAL FOOD FORMULATIONS</a:t>
            </a:r>
          </a:p>
          <a:p>
            <a:pPr marL="451106" marR="0" lvl="0" indent="-451106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ct val="10000"/>
              </a:spcAft>
              <a:buClrTx/>
              <a:buSzTx/>
              <a:buFont typeface="+mj-lt"/>
              <a:buAutoNum type="arabicPeriod" startAt="10"/>
              <a:tabLst/>
              <a:defRPr/>
            </a:pPr>
            <a:r>
              <a:rPr kumimoji="0" lang="en-US" sz="1996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INFANT FOOD FORMULATIONS</a:t>
            </a:r>
          </a:p>
          <a:p>
            <a:pPr marL="451106" marR="0" lvl="0" indent="-451106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ct val="10000"/>
              </a:spcAft>
              <a:buClrTx/>
              <a:buSzTx/>
              <a:buFont typeface="+mj-lt"/>
              <a:buAutoNum type="arabicPeriod" startAt="10"/>
              <a:tabLst/>
              <a:defRPr/>
            </a:pPr>
            <a:r>
              <a:rPr kumimoji="0" lang="en-US" sz="199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HALWA MIX FORMULATION</a:t>
            </a:r>
          </a:p>
          <a:p>
            <a:pPr marL="451106" marR="0" lvl="0" indent="-451106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ct val="10000"/>
              </a:spcAft>
              <a:buClrTx/>
              <a:buSzTx/>
              <a:buFont typeface="+mj-lt"/>
              <a:buAutoNum type="arabicPeriod" startAt="10"/>
              <a:tabLst/>
              <a:defRPr/>
            </a:pPr>
            <a:r>
              <a:rPr kumimoji="0" lang="en-US" sz="1996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WHOLE GRAIN DRINK MIX</a:t>
            </a:r>
          </a:p>
          <a:p>
            <a:pPr marL="451106" marR="0" lvl="0" indent="-451106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ct val="10000"/>
              </a:spcAft>
              <a:buClrTx/>
              <a:buSzTx/>
              <a:buFont typeface="+mj-lt"/>
              <a:buAutoNum type="arabicPeriod" startAt="10"/>
              <a:tabLst/>
              <a:defRPr/>
            </a:pPr>
            <a:r>
              <a:rPr kumimoji="0" lang="en-US" sz="199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MULTI GRAIN FLAKES</a:t>
            </a:r>
          </a:p>
          <a:p>
            <a:pPr marL="451106" marR="0" lvl="0" indent="-451106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ct val="10000"/>
              </a:spcAft>
              <a:buClrTx/>
              <a:buSzTx/>
              <a:buFont typeface="+mj-lt"/>
              <a:buAutoNum type="arabicPeriod" startAt="10"/>
              <a:tabLst/>
              <a:defRPr/>
            </a:pPr>
            <a:r>
              <a:rPr kumimoji="0" lang="en-US" sz="1996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DIABETIC RICE</a:t>
            </a:r>
          </a:p>
          <a:p>
            <a:pPr marL="451106" marR="0" lvl="0" indent="-451106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ct val="10000"/>
              </a:spcAft>
              <a:buClrTx/>
              <a:buSzTx/>
              <a:buFont typeface="+mj-lt"/>
              <a:buAutoNum type="arabicPeriod" startAt="10"/>
              <a:tabLst/>
              <a:defRPr/>
            </a:pPr>
            <a:r>
              <a:rPr kumimoji="0" lang="en-US" sz="199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CONVENIENCE RAGI FLOUR FOR MAKING “MUDDE</a:t>
            </a:r>
            <a:r>
              <a:rPr kumimoji="0" lang="en-US" sz="1996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”</a:t>
            </a:r>
          </a:p>
          <a:p>
            <a:pPr marL="451106" marR="0" lvl="0" indent="-451106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ct val="10000"/>
              </a:spcAft>
              <a:buClrTx/>
              <a:buSzTx/>
              <a:buFont typeface="+mj-lt"/>
              <a:buAutoNum type="arabicPeriod" startAt="10"/>
              <a:tabLst/>
              <a:defRPr/>
            </a:pPr>
            <a:r>
              <a:rPr lang="en-US" sz="1996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COMPOSITE LENTIL CHIPS</a:t>
            </a:r>
            <a:endParaRPr kumimoji="0" lang="en-US" sz="1996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2432256" y="940419"/>
          <a:ext cx="7443181" cy="68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9" r="20847" b="4876"/>
          <a:stretch/>
        </p:blipFill>
        <p:spPr>
          <a:xfrm>
            <a:off x="7315199" y="1834056"/>
            <a:ext cx="4876799" cy="502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7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71764"/>
            <a:ext cx="10561910" cy="715962"/>
          </a:xfrm>
        </p:spPr>
        <p:txBody>
          <a:bodyPr vert="horz" lIns="91440" tIns="45110" rIns="91440" bIns="45720" rtlCol="0" anchor="ctr">
            <a:normAutofit/>
          </a:bodyPr>
          <a:lstStyle/>
          <a:p>
            <a:r>
              <a:rPr lang="en-US" b="1" dirty="0" smtClean="0">
                <a:solidFill>
                  <a:srgbClr val="0000CC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	What is C.S.I.R?</a:t>
            </a:r>
            <a:endParaRPr lang="en-IN" b="1" dirty="0">
              <a:solidFill>
                <a:srgbClr val="0000CC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59844"/>
            <a:ext cx="12192000" cy="3886200"/>
          </a:xfrm>
        </p:spPr>
        <p:txBody>
          <a:bodyPr vert="horz" lIns="90219" tIns="45110" rIns="90219" bIns="45110" rtlCol="0">
            <a:normAutofit/>
          </a:bodyPr>
          <a:lstStyle/>
          <a:p>
            <a:pPr marL="529423" indent="-529423">
              <a:buClr>
                <a:srgbClr val="FF0000"/>
              </a:buClr>
              <a:buFont typeface="Webdings" panose="05030102010509060703" pitchFamily="18" charset="2"/>
              <a:buChar char="n"/>
            </a:pP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Council of Scientific and Industrial Research</a:t>
            </a:r>
          </a:p>
          <a:p>
            <a:pPr marL="529423" indent="-529423">
              <a:buClr>
                <a:srgbClr val="FF0000"/>
              </a:buClr>
              <a:buFont typeface="Webdings" panose="05030102010509060703" pitchFamily="18" charset="2"/>
              <a:buChar char="n"/>
            </a:pP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autonomous Society under the Ministry of Science, Technology &amp; Earth Sciences</a:t>
            </a:r>
          </a:p>
          <a:p>
            <a:pPr marL="529423" indent="-529423">
              <a:buClr>
                <a:srgbClr val="FF0000"/>
              </a:buClr>
              <a:buFont typeface="Webdings" panose="05030102010509060703" pitchFamily="18" charset="2"/>
              <a:buChar char="n"/>
            </a:pP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President of CSIR is OUR Prime Minister</a:t>
            </a:r>
          </a:p>
          <a:p>
            <a:pPr marL="529423" indent="-529423">
              <a:buClr>
                <a:srgbClr val="FF0000"/>
              </a:buClr>
              <a:buFont typeface="Webdings" panose="05030102010509060703" pitchFamily="18" charset="2"/>
              <a:buChar char="n"/>
            </a:pP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38 laboratories under CSIR</a:t>
            </a:r>
          </a:p>
          <a:p>
            <a:pPr marL="529423" indent="-529423">
              <a:buClr>
                <a:srgbClr val="FF0000"/>
              </a:buClr>
              <a:buFont typeface="Webdings" panose="05030102010509060703" pitchFamily="18" charset="2"/>
              <a:buChar char="n"/>
            </a:pP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them is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entral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ood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echnological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esearch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nstitute</a:t>
            </a:r>
          </a:p>
          <a:p>
            <a:pPr marL="529423" indent="-529423">
              <a:buClr>
                <a:srgbClr val="FF0000"/>
              </a:buClr>
              <a:buFont typeface="Webdings" panose="05030102010509060703" pitchFamily="18" charset="2"/>
              <a:buChar char="n"/>
            </a:pP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Headquarters at Mysore and branches at Hyderabad, Lucknow and Mumbai</a:t>
            </a:r>
            <a:endParaRPr lang="en-I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1" y="5061857"/>
            <a:ext cx="2394857" cy="17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56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5" descr="Pink tissue paper"/>
          <p:cNvSpPr txBox="1">
            <a:spLocks noChangeArrowheads="1"/>
          </p:cNvSpPr>
          <p:nvPr/>
        </p:nvSpPr>
        <p:spPr bwMode="auto">
          <a:xfrm>
            <a:off x="0" y="1274770"/>
            <a:ext cx="5992658" cy="561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219" tIns="45110" rIns="90219" bIns="45110">
            <a:spAutoFit/>
          </a:bodyPr>
          <a:lstStyle/>
          <a:p>
            <a:pPr marL="451106" marR="0" lvl="0" indent="-45110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>
                <a:srgbClr val="FF00FF"/>
              </a:buClr>
              <a:buSzTx/>
              <a:buFont typeface="Wingdings" pitchFamily="2" charset="2"/>
              <a:buChar char="u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E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INSTANT TRADITIONAL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E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FOODS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E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1106" marR="0" lvl="0" indent="-45110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>
                <a:srgbClr val="FF00FF"/>
              </a:buClr>
              <a:buSzTx/>
              <a:buFont typeface="Wingdings" pitchFamily="2" charset="2"/>
              <a:buChar char="u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E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READY MIXES FOR:</a:t>
            </a:r>
          </a:p>
          <a:p>
            <a:pPr marL="958600" marR="0" lvl="1" indent="-5074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>
                <a:prstClr val="black"/>
              </a:buClr>
              <a:buSzPct val="100000"/>
              <a:buFont typeface="Wingdings 2" pitchFamily="18" charset="2"/>
              <a:buChar char="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E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IDLI</a:t>
            </a:r>
          </a:p>
          <a:p>
            <a:pPr marL="958600" marR="0" lvl="1" indent="-5074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>
                <a:prstClr val="black"/>
              </a:buClr>
              <a:buSzPct val="100000"/>
              <a:buFont typeface="Wingdings 2" pitchFamily="18" charset="2"/>
              <a:buChar char="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VADA</a:t>
            </a:r>
          </a:p>
          <a:p>
            <a:pPr marL="958600" marR="0" lvl="1" indent="-5074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>
                <a:prstClr val="black"/>
              </a:buClr>
              <a:buSzPct val="100000"/>
              <a:buFont typeface="Wingdings 2" pitchFamily="18" charset="2"/>
              <a:buChar char="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E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DOSA</a:t>
            </a:r>
          </a:p>
          <a:p>
            <a:pPr marL="958600" marR="0" lvl="1" indent="-5074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>
                <a:prstClr val="black"/>
              </a:buClr>
              <a:buSzPct val="100000"/>
              <a:buFont typeface="Wingdings 2" pitchFamily="18" charset="2"/>
              <a:buChar char="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JAMUN</a:t>
            </a:r>
          </a:p>
          <a:p>
            <a:pPr marL="958600" marR="0" lvl="1" indent="-5074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>
                <a:prstClr val="black"/>
              </a:buClr>
              <a:buSzPct val="100000"/>
              <a:buFont typeface="Wingdings 2" pitchFamily="18" charset="2"/>
              <a:buChar char="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E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JILEBI</a:t>
            </a:r>
          </a:p>
          <a:p>
            <a:pPr marL="958600" marR="0" lvl="1" indent="-5074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>
                <a:prstClr val="black"/>
              </a:buClr>
              <a:buSzPct val="100000"/>
              <a:buFont typeface="Wingdings 2" pitchFamily="18" charset="2"/>
              <a:buChar char="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CHAKLI</a:t>
            </a:r>
          </a:p>
          <a:p>
            <a:pPr marL="958600" marR="0" lvl="1" indent="-5074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>
                <a:prstClr val="black"/>
              </a:buClr>
              <a:buSzPct val="100000"/>
              <a:buFont typeface="Wingdings 2" pitchFamily="18" charset="2"/>
              <a:buChar char="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E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MUCHCHORAI</a:t>
            </a:r>
          </a:p>
          <a:p>
            <a:pPr marL="958600" marR="0" lvl="1" indent="-5074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>
                <a:prstClr val="black"/>
              </a:buClr>
              <a:buSzPct val="100000"/>
              <a:buFont typeface="Wingdings 2" pitchFamily="18" charset="2"/>
              <a:buChar char="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RASAM</a:t>
            </a:r>
          </a:p>
          <a:p>
            <a:pPr marL="958600" marR="0" lvl="1" indent="-5074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>
                <a:prstClr val="black"/>
              </a:buClr>
              <a:buSzPct val="100000"/>
              <a:buFont typeface="Wingdings 2" pitchFamily="18" charset="2"/>
              <a:buChar char="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E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SAMBAR</a:t>
            </a:r>
          </a:p>
          <a:p>
            <a:pPr marL="958600" marR="0" lvl="1" indent="-5074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>
                <a:prstClr val="black"/>
              </a:buClr>
              <a:buSzPct val="100000"/>
              <a:buFont typeface="Wingdings 2" pitchFamily="18" charset="2"/>
              <a:buChar char="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SPICE MIXES</a:t>
            </a:r>
          </a:p>
          <a:p>
            <a:pPr marL="958600" marR="0" lvl="1" indent="-5074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>
                <a:prstClr val="black"/>
              </a:buClr>
              <a:buSzPct val="100000"/>
              <a:buFont typeface="Wingdings 2" pitchFamily="18" charset="2"/>
              <a:buChar char="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E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BISIBELE BHATH</a:t>
            </a:r>
          </a:p>
          <a:p>
            <a:pPr marL="958600" marR="0" lvl="1" indent="-5074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>
                <a:prstClr val="black"/>
              </a:buClr>
              <a:buSzPct val="100000"/>
              <a:buFont typeface="Wingdings 2" pitchFamily="18" charset="2"/>
              <a:buChar char="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PULIOGARE</a:t>
            </a:r>
          </a:p>
          <a:p>
            <a:pPr marL="958600" marR="0" lvl="1" indent="-5074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>
                <a:prstClr val="black"/>
              </a:buClr>
              <a:buSzPct val="100000"/>
              <a:buFont typeface="Wingdings 2" pitchFamily="18" charset="2"/>
              <a:buChar char="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E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PONGAL</a:t>
            </a:r>
          </a:p>
          <a:p>
            <a:pPr marL="958600" marR="0" lvl="1" indent="-5074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>
                <a:prstClr val="black"/>
              </a:buClr>
              <a:buSzPct val="100000"/>
              <a:buFont typeface="Wingdings 2" pitchFamily="18" charset="2"/>
              <a:buChar char="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URD BHATH</a:t>
            </a:r>
          </a:p>
        </p:txBody>
      </p:sp>
      <p:sp>
        <p:nvSpPr>
          <p:cNvPr id="19460" name="Text Box 6" descr="Pink tissue paper"/>
          <p:cNvSpPr txBox="1">
            <a:spLocks noChangeArrowheads="1"/>
          </p:cNvSpPr>
          <p:nvPr/>
        </p:nvSpPr>
        <p:spPr bwMode="auto">
          <a:xfrm>
            <a:off x="6096000" y="1646320"/>
            <a:ext cx="6096000" cy="2491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219" tIns="45110" rIns="90219" bIns="45110">
            <a:spAutoFit/>
          </a:bodyPr>
          <a:lstStyle/>
          <a:p>
            <a:pPr marL="311079" marR="0" lvl="0" indent="-31107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>
                <a:srgbClr val="FF00FF"/>
              </a:buClr>
              <a:buSzTx/>
              <a:buFont typeface="Wingdings" pitchFamily="2" charset="2"/>
              <a:buChar char="u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E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MAIZE BASED PREPARATIONS</a:t>
            </a:r>
          </a:p>
          <a:p>
            <a:pPr marL="311079" marR="0" lvl="0" indent="-31107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>
                <a:srgbClr val="FF00FF"/>
              </a:buClr>
              <a:buSzTx/>
              <a:buFont typeface="Wingdings" pitchFamily="2" charset="2"/>
              <a:buChar char="u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E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ORANGE PEEL CURRY</a:t>
            </a:r>
          </a:p>
          <a:p>
            <a:pPr marL="311079" marR="0" lvl="0" indent="-31107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>
                <a:srgbClr val="FF00FF"/>
              </a:buClr>
              <a:buSzTx/>
              <a:buFont typeface="Wingdings" pitchFamily="2" charset="2"/>
              <a:buChar char="u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E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SHELF STABLE JOWAR FLOUR</a:t>
            </a:r>
          </a:p>
          <a:p>
            <a:pPr marL="311079" marR="0" lvl="0" indent="-31107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>
                <a:srgbClr val="FF00FF"/>
              </a:buClr>
              <a:buSzTx/>
              <a:buFont typeface="Wingdings" pitchFamily="2" charset="2"/>
              <a:buChar char="u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E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IMPROVED MAIZE FLOUR</a:t>
            </a:r>
          </a:p>
          <a:p>
            <a:pPr marL="311079" marR="0" lvl="0" indent="-31107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>
                <a:srgbClr val="FF00FF"/>
              </a:buClr>
              <a:buSzTx/>
              <a:buFont typeface="Wingdings" pitchFamily="2" charset="2"/>
              <a:buChar char="u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E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 FAT CHAKLI MIX</a:t>
            </a:r>
          </a:p>
          <a:p>
            <a:pPr marL="311079" marR="0" lvl="0" indent="-31107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>
                <a:srgbClr val="FF00FF"/>
              </a:buClr>
              <a:buSzTx/>
              <a:buFont typeface="Wingdings" pitchFamily="2" charset="2"/>
              <a:buChar char="u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E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PILLOW SHAPED SNACK PRODUCT</a:t>
            </a:r>
          </a:p>
        </p:txBody>
      </p:sp>
      <p:pic>
        <p:nvPicPr>
          <p:cNvPr id="7179" name="Picture 11" descr="scan0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0011" y="3805452"/>
            <a:ext cx="4317045" cy="2935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180" name="Picture 12" descr="scan0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6545" y="2184709"/>
            <a:ext cx="2316113" cy="1549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2271067" y="739732"/>
            <a:ext cx="7443181" cy="488066"/>
            <a:chOff x="0" y="0"/>
            <a:chExt cx="7443181" cy="48806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Rounded Rectangle 7"/>
            <p:cNvSpPr/>
            <p:nvPr/>
          </p:nvSpPr>
          <p:spPr>
            <a:xfrm>
              <a:off x="0" y="0"/>
              <a:ext cx="7443181" cy="488066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 txBox="1"/>
            <p:nvPr/>
          </p:nvSpPr>
          <p:spPr>
            <a:xfrm>
              <a:off x="23825" y="23825"/>
              <a:ext cx="7395531" cy="4404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PRODUCTS DEVELOPED: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958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5" descr="Canvas"/>
          <p:cNvSpPr txBox="1">
            <a:spLocks noChangeArrowheads="1"/>
          </p:cNvSpPr>
          <p:nvPr/>
        </p:nvSpPr>
        <p:spPr bwMode="auto">
          <a:xfrm>
            <a:off x="0" y="1604397"/>
            <a:ext cx="12192000" cy="47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219" tIns="45110" rIns="90219" bIns="45110" numCol="2">
            <a:spAutoFit/>
          </a:bodyPr>
          <a:lstStyle/>
          <a:p>
            <a:pPr marL="395288" marR="0" lvl="0" indent="-395288" algn="l" defTabSz="914400" rtl="0" eaLnBrk="1" fontAlgn="auto" latinLnBrk="0" hangingPunct="1">
              <a:lnSpc>
                <a:spcPts val="296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INTEGRATED RUBBER ROLL SHELLER HULLER</a:t>
            </a:r>
          </a:p>
          <a:p>
            <a:pPr marL="395288" marR="0" lvl="0" indent="-395288" algn="l" defTabSz="914400" rtl="0" eaLnBrk="1" fontAlgn="auto" latinLnBrk="0" hangingPunct="1">
              <a:lnSpc>
                <a:spcPts val="296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E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PADDY PARBOILING PLANT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E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(2 &amp; 4 TPH)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E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95288" marR="0" lvl="0" indent="-395288" algn="l" defTabSz="914400" rtl="0" eaLnBrk="1" fontAlgn="auto" latinLnBrk="0" hangingPunct="1">
              <a:lnSpc>
                <a:spcPts val="296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HEAVY DUTY CEREAL ROLLER FLAKER</a:t>
            </a:r>
          </a:p>
          <a:p>
            <a:pPr marL="395288" marR="0" lvl="0" indent="-395288" algn="l" defTabSz="914400" rtl="0" eaLnBrk="1" fontAlgn="auto" latinLnBrk="0" hangingPunct="1">
              <a:lnSpc>
                <a:spcPts val="296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E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SIMPLE DHAL MILLING SYSTEMS:</a:t>
            </a:r>
          </a:p>
          <a:p>
            <a:pPr marL="902211" marR="0" lvl="1" indent="-451106" algn="l" defTabSz="914400" rtl="0" eaLnBrk="1" fontAlgn="auto" latinLnBrk="0" hangingPunct="1">
              <a:lnSpc>
                <a:spcPts val="296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ct val="200000"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HAND OPERATED DHAL MILL</a:t>
            </a:r>
          </a:p>
          <a:p>
            <a:pPr marL="902211" marR="0" lvl="1" indent="-451106" algn="l" defTabSz="914400" rtl="0" eaLnBrk="1" fontAlgn="auto" latinLnBrk="0" hangingPunct="1">
              <a:lnSpc>
                <a:spcPts val="296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ct val="200000"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MINI DHAL MILL</a:t>
            </a:r>
          </a:p>
          <a:p>
            <a:pPr marL="902211" marR="0" lvl="1" indent="-451106" algn="l" defTabSz="914400" rtl="0" eaLnBrk="1" fontAlgn="auto" latinLnBrk="0" hangingPunct="1">
              <a:lnSpc>
                <a:spcPts val="296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ct val="200000"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VERSATILE DHAL MILL</a:t>
            </a:r>
          </a:p>
          <a:p>
            <a:pPr marL="902211" marR="0" lvl="1" indent="-451106" algn="l" defTabSz="914400" rtl="0" eaLnBrk="1" fontAlgn="auto" latinLnBrk="0" hangingPunct="1">
              <a:lnSpc>
                <a:spcPts val="296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ct val="200000"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MINI VERSATILE DHAL MILL</a:t>
            </a:r>
          </a:p>
          <a:p>
            <a:pPr marL="393151" marR="0" lvl="0" indent="-393151" algn="l" defTabSz="914400" rtl="0" eaLnBrk="1" fontAlgn="auto" latinLnBrk="0" hangingPunct="1">
              <a:lnSpc>
                <a:spcPts val="296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MINI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GRAIN MILL</a:t>
            </a:r>
          </a:p>
          <a:p>
            <a:pPr marL="393151" marR="0" lvl="0" indent="-393151" algn="l" defTabSz="914400" rtl="0" eaLnBrk="1" fontAlgn="auto" latinLnBrk="0" hangingPunct="1">
              <a:lnSpc>
                <a:spcPts val="296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E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PAPAD PRESS</a:t>
            </a:r>
          </a:p>
          <a:p>
            <a:pPr marL="393151" marR="0" lvl="0" indent="-393151" algn="l" defTabSz="914400" rtl="0" eaLnBrk="1" fontAlgn="auto" latinLnBrk="0" hangingPunct="1">
              <a:lnSpc>
                <a:spcPts val="296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PADDY CRACK DETECTOR</a:t>
            </a:r>
          </a:p>
          <a:p>
            <a:pPr marL="393151" marR="0" lvl="0" indent="-393151" algn="l" defTabSz="914400" rtl="0" eaLnBrk="1" fontAlgn="auto" latinLnBrk="0" hangingPunct="1">
              <a:lnSpc>
                <a:spcPts val="296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E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1TPH MAIZE MILLING PLANT</a:t>
            </a:r>
          </a:p>
          <a:p>
            <a:pPr marL="393151" marR="0" lvl="0" indent="-393151" algn="l" defTabSz="914400" rtl="0" eaLnBrk="1" fontAlgn="auto" latinLnBrk="0" hangingPunct="1">
              <a:lnSpc>
                <a:spcPts val="296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MILLET MILLING PLANT</a:t>
            </a:r>
          </a:p>
          <a:p>
            <a:pPr marL="393151" marR="0" lvl="0" indent="-393151" algn="l" defTabSz="914400" rtl="0" eaLnBrk="1" fontAlgn="auto" latinLnBrk="0" hangingPunct="1">
              <a:lnSpc>
                <a:spcPts val="296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E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TINY RICE MILL</a:t>
            </a:r>
          </a:p>
          <a:p>
            <a:pPr marL="338329" marR="0" lvl="0" indent="-338329" algn="l" defTabSz="914400" rtl="0" eaLnBrk="1" fontAlgn="auto" latinLnBrk="0" hangingPunct="1">
              <a:lnSpc>
                <a:spcPts val="296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Tx/>
              <a:buFontTx/>
              <a:buAutoNum type="arabicPeriod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E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0484" name="Picture 13" descr="FLAKER NO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21421" y="3854678"/>
            <a:ext cx="2870579" cy="3003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 descr="Cdrom_spins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18961" y="525142"/>
            <a:ext cx="360958" cy="36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2374409" y="849631"/>
            <a:ext cx="7443181" cy="488066"/>
            <a:chOff x="0" y="0"/>
            <a:chExt cx="7443181" cy="48806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6"/>
            <p:cNvSpPr/>
            <p:nvPr/>
          </p:nvSpPr>
          <p:spPr>
            <a:xfrm>
              <a:off x="0" y="0"/>
              <a:ext cx="7443181" cy="488066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 txBox="1"/>
            <p:nvPr/>
          </p:nvSpPr>
          <p:spPr>
            <a:xfrm>
              <a:off x="23825" y="23825"/>
              <a:ext cx="7395531" cy="4404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MACHINERY DEVELOPED: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9" name="Picture 1" descr="C:\Documents and Settings\BVS\Desktop\FLASH DRIVE\SDC12532.JPG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/>
          <a:stretch>
            <a:fillRect/>
          </a:stretch>
        </p:blipFill>
        <p:spPr bwMode="auto">
          <a:xfrm>
            <a:off x="10893187" y="2142269"/>
            <a:ext cx="1026221" cy="116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Tiny Millet Mill"/>
          <p:cNvPicPr>
            <a:picLocks noChangeAspect="1" noChangeArrowheads="1"/>
          </p:cNvPicPr>
          <p:nvPr/>
        </p:nvPicPr>
        <p:blipFill>
          <a:blip r:embed="rId5" cstate="print">
            <a:lum bright="3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749" y="5102942"/>
            <a:ext cx="1427657" cy="175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rdm good"/>
          <p:cNvPicPr>
            <a:picLocks noChangeAspect="1" noChangeArrowheads="1"/>
          </p:cNvPicPr>
          <p:nvPr/>
        </p:nvPicPr>
        <p:blipFill>
          <a:blip r:embed="rId6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9804"/>
          <a:stretch>
            <a:fillRect/>
          </a:stretch>
        </p:blipFill>
        <p:spPr bwMode="auto">
          <a:xfrm>
            <a:off x="5227093" y="4405679"/>
            <a:ext cx="1996795" cy="245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76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1341880"/>
            <a:ext cx="12192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20700" marR="0" lvl="0" indent="-5207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OPTIMALLY MILLED BROWN RICE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20700" marR="0" lvl="0" indent="-5207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VERMICELLI NOODLES FROM GRAINS</a:t>
            </a:r>
            <a:endParaRPr lang="en-US" sz="2400" b="1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0700" marR="0" lvl="0" indent="-5207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MALTING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RICE, WHEAT AND SORGHUM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20700" marR="0" lvl="0" indent="-5207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MAIZE ROTI FLOUR MIX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20700" marR="0" lvl="0" indent="-5207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SHELF STABLE 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ROTI FROM NON-WHEAT CEREALS AND MILLETS</a:t>
            </a:r>
          </a:p>
          <a:p>
            <a:pPr marL="520700" marR="0" lvl="0" indent="-5207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l"/>
              <a:tabLst/>
              <a:defRPr/>
            </a:pPr>
            <a:r>
              <a:rPr lang="en-US" sz="2400" b="1" baseline="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COMPOSITE</a:t>
            </a:r>
            <a:r>
              <a:rPr lang="en-US" sz="24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LENTIL CHIPS</a:t>
            </a:r>
          </a:p>
          <a:p>
            <a:pPr marL="520700" marR="0" lvl="0" indent="-5207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PUFFED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MOTH BEAN SNACKS</a:t>
            </a:r>
          </a:p>
          <a:p>
            <a:pPr marL="520700" marR="0" lvl="0" indent="-5207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MULTI-GRAIN BASED LOW-FAT FORTIFIED SNACK</a:t>
            </a:r>
          </a:p>
          <a:p>
            <a:pPr marL="520700" marR="0" lvl="0" indent="-5207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l"/>
              <a:tabLst/>
              <a:defRPr/>
            </a:pPr>
            <a:r>
              <a:rPr lang="en-US" sz="24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MULTI-GRAIN BASED HEALTH DRINK MIX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31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istrator\My Documents\My Pictures\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5257800"/>
            <a:ext cx="12192000" cy="114300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rial" pitchFamily="34" charset="0"/>
                <a:cs typeface="Arial" pitchFamily="34" charset="0"/>
              </a:rPr>
              <a:t>A FEW PRODUCTS IN </a:t>
            </a:r>
            <a:r>
              <a:rPr lang="en-US" sz="4800" b="1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rial" pitchFamily="34" charset="0"/>
                <a:cs typeface="Arial" pitchFamily="34" charset="0"/>
              </a:rPr>
              <a:t>MORE</a:t>
            </a:r>
            <a:r>
              <a:rPr lang="en-US" sz="4800" b="1" dirty="0" smtClean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rial" pitchFamily="34" charset="0"/>
                <a:cs typeface="Arial" pitchFamily="34" charset="0"/>
              </a:rPr>
              <a:t> DETAIL</a:t>
            </a:r>
            <a:endParaRPr lang="en-US" sz="4800" b="1" dirty="0">
              <a:ln w="11430">
                <a:solidFill>
                  <a:srgbClr val="FFFF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Picture Her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695700"/>
            <a:ext cx="2590800" cy="1104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074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1233" y="1182167"/>
            <a:ext cx="12180768" cy="2718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95288" indent="-395288">
              <a:spcAft>
                <a:spcPts val="1000"/>
              </a:spcAft>
              <a:buClr>
                <a:srgbClr val="FF00FF"/>
              </a:buClr>
              <a:buSzPct val="140000"/>
              <a:buFont typeface="Wingdings 2" panose="05020102010507070707" pitchFamily="18" charset="2"/>
              <a:buChar char="À"/>
              <a:defRPr/>
            </a:pPr>
            <a:r>
              <a:rPr lang="en-I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Whole cereal based multi grain </a:t>
            </a:r>
            <a:r>
              <a:rPr lang="en-IN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for </a:t>
            </a:r>
            <a:r>
              <a:rPr lang="en-I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age groups.</a:t>
            </a:r>
          </a:p>
          <a:p>
            <a:pPr marL="395288" lvl="1" indent="-395288">
              <a:buClr>
                <a:srgbClr val="FF00FF"/>
              </a:buClr>
              <a:buSzPct val="140000"/>
              <a:buFont typeface="Wingdings 2" panose="05020102010507070707" pitchFamily="18" charset="2"/>
              <a:buChar char="À"/>
              <a:defRPr/>
            </a:pPr>
            <a:r>
              <a:rPr lang="en-IN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I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 blend to provide the benefits of nutrients and nutraceuticals in whole grains of ragi, pearl millet, sorghum, wheat, maize and barley.</a:t>
            </a:r>
          </a:p>
          <a:p>
            <a:pPr marL="395288" lvl="1" indent="-395288">
              <a:buClr>
                <a:srgbClr val="FF00FF"/>
              </a:buClr>
              <a:buSzPct val="140000"/>
              <a:buFont typeface="Wingdings 2" panose="05020102010507070707" pitchFamily="18" charset="2"/>
              <a:buChar char="À"/>
              <a:defRPr/>
            </a:pPr>
            <a:r>
              <a:rPr lang="en-IN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 </a:t>
            </a:r>
            <a:r>
              <a:rPr lang="en-I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dietary fibre, proteins, vitamins, minerals and antioxidants compared to refined grains.</a:t>
            </a:r>
          </a:p>
          <a:p>
            <a:pPr marL="395288" lvl="1" indent="-395288">
              <a:buClr>
                <a:srgbClr val="FF00FF"/>
              </a:buClr>
              <a:buSzPct val="140000"/>
              <a:buFont typeface="Wingdings 2" panose="05020102010507070707" pitchFamily="18" charset="2"/>
              <a:buChar char="À"/>
              <a:defRPr/>
            </a:pPr>
            <a:r>
              <a:rPr lang="en-IN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en-I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carbohydrate digestibility, high antioxidant and vitamin E activity. </a:t>
            </a:r>
          </a:p>
          <a:p>
            <a:pPr marL="395288" lvl="1" indent="-395288">
              <a:buClr>
                <a:srgbClr val="FF00FF"/>
              </a:buClr>
              <a:buSzPct val="140000"/>
              <a:buFont typeface="Wingdings 2" panose="05020102010507070707" pitchFamily="18" charset="2"/>
              <a:buChar char="À"/>
              <a:defRPr/>
            </a:pPr>
            <a:r>
              <a:rPr lang="en-IN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Diet </a:t>
            </a:r>
            <a:r>
              <a:rPr lang="en-I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 in whole grain foods &amp; other plant foods and low in total fat, and cholesterol may help to reduce the risk of heart disease and certain cancers. </a:t>
            </a:r>
          </a:p>
          <a:p>
            <a:pPr marL="395288" lvl="1" indent="-395288">
              <a:buClr>
                <a:srgbClr val="FF00FF"/>
              </a:buClr>
              <a:buSzPct val="140000"/>
              <a:buFont typeface="Wingdings 2" panose="05020102010507070707" pitchFamily="18" charset="2"/>
              <a:buChar char="À"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and can be produced at rural scale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682104"/>
            <a:ext cx="12192000" cy="500063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sz="27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Ready </a:t>
            </a:r>
            <a:r>
              <a:rPr lang="en-US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Cook Multi Whole Grain Mix for Drink / </a:t>
            </a:r>
            <a:r>
              <a:rPr lang="en-US" sz="27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Porridge</a:t>
            </a:r>
            <a:endParaRPr lang="en-IN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5" descr="F:\JayDeep new\Supra\Drink Pic\MWGM Photos 29-9-10\IMG_0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166" y="4655344"/>
            <a:ext cx="393700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 descr="F:\JayDeep new\Supra\Drink Pic\Image03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82" y="4667250"/>
            <a:ext cx="1643062" cy="219075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 descr="F:\JayDeep new\Supra\Drink Pic\Image03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501" y="4667250"/>
            <a:ext cx="1653714" cy="2204398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0" descr="F:\JayDeep new\Supra\Drink Pic\MWGM Photos 29-9-10\IMG_020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4" r="12392"/>
          <a:stretch/>
        </p:blipFill>
        <p:spPr bwMode="auto">
          <a:xfrm>
            <a:off x="9829800" y="4655344"/>
            <a:ext cx="2190751" cy="219075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77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1773239"/>
            <a:ext cx="2906998" cy="2625677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 contourW="6350" prstMaterial="matte">
            <a:contourClr>
              <a:srgbClr val="969696"/>
            </a:contourClr>
          </a:sp3d>
        </p:spPr>
      </p:pic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032697" y="4232322"/>
            <a:ext cx="3105150" cy="2625678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threePt" dir="t"/>
          </a:scene3d>
          <a:sp3d contourW="6350" prstMaterial="matte">
            <a:contourClr>
              <a:srgbClr val="969696"/>
            </a:contourClr>
          </a:sp3d>
        </p:spPr>
      </p:pic>
      <p:sp>
        <p:nvSpPr>
          <p:cNvPr id="3080" name="TextBox 9"/>
          <p:cNvSpPr txBox="1">
            <a:spLocks noChangeArrowheads="1"/>
          </p:cNvSpPr>
          <p:nvPr/>
        </p:nvSpPr>
        <p:spPr bwMode="auto">
          <a:xfrm>
            <a:off x="3032697" y="1955825"/>
            <a:ext cx="9159303" cy="227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395288" indent="-395288">
              <a:spcAft>
                <a:spcPts val="1000"/>
              </a:spcAft>
              <a:buClr>
                <a:srgbClr val="FF00FF"/>
              </a:buClr>
              <a:buSzPct val="140000"/>
              <a:buFont typeface="Wingdings 2" panose="05020102010507070707" pitchFamily="18" charset="2"/>
              <a:buChar char="À"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5288" lvl="1" indent="-395288">
              <a:buClr>
                <a:srgbClr val="FF00FF"/>
              </a:buClr>
              <a:buSzPct val="140000"/>
              <a:buFont typeface="Wingdings 2" panose="05020102010507070707" pitchFamily="18" charset="2"/>
              <a:buChar char="À"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algn="just">
              <a:buClr>
                <a:srgbClr val="00B0F0"/>
              </a:buClr>
              <a:buFont typeface="Wingdings 2" panose="05020102010507070707" pitchFamily="18" charset="2"/>
              <a:buChar char=""/>
            </a:pPr>
            <a:r>
              <a:rPr lang="en-US" sz="2400" dirty="0" smtClean="0">
                <a:solidFill>
                  <a:schemeClr val="bg1"/>
                </a:solidFill>
              </a:rPr>
              <a:t>Ragi</a:t>
            </a:r>
            <a:r>
              <a:rPr lang="en-US" sz="2400" dirty="0">
                <a:solidFill>
                  <a:schemeClr val="bg1"/>
                </a:solidFill>
              </a:rPr>
              <a:t>, brown rice, wheat and pulse based </a:t>
            </a:r>
            <a:r>
              <a:rPr lang="en-US" sz="2400" dirty="0" smtClean="0">
                <a:solidFill>
                  <a:schemeClr val="bg1"/>
                </a:solidFill>
              </a:rPr>
              <a:t>RTC semolina </a:t>
            </a:r>
            <a:r>
              <a:rPr lang="en-US" sz="2400" dirty="0">
                <a:solidFill>
                  <a:schemeClr val="bg1"/>
                </a:solidFill>
              </a:rPr>
              <a:t>mix</a:t>
            </a:r>
          </a:p>
          <a:p>
            <a:pPr algn="just">
              <a:buClr>
                <a:srgbClr val="00B0F0"/>
              </a:buClr>
              <a:buFont typeface="Wingdings 2" panose="05020102010507070707" pitchFamily="18" charset="2"/>
              <a:buChar char=""/>
            </a:pPr>
            <a:r>
              <a:rPr lang="en-US" sz="2400" dirty="0" smtClean="0">
                <a:solidFill>
                  <a:schemeClr val="bg1"/>
                </a:solidFill>
              </a:rPr>
              <a:t>Good </a:t>
            </a:r>
            <a:r>
              <a:rPr lang="en-US" sz="2400" dirty="0">
                <a:solidFill>
                  <a:schemeClr val="bg1"/>
                </a:solidFill>
              </a:rPr>
              <a:t>source of protein, minerals, vitamins, insoluble, soluble, total dietary fibre and nutraceuticals.</a:t>
            </a:r>
          </a:p>
          <a:p>
            <a:pPr algn="just">
              <a:buClr>
                <a:srgbClr val="00B0F0"/>
              </a:buClr>
              <a:buFont typeface="Wingdings 2" panose="05020102010507070707" pitchFamily="18" charset="2"/>
              <a:buChar char=""/>
            </a:pPr>
            <a:r>
              <a:rPr lang="en-US" sz="2400" dirty="0" smtClean="0">
                <a:solidFill>
                  <a:schemeClr val="bg1"/>
                </a:solidFill>
              </a:rPr>
              <a:t>Can </a:t>
            </a:r>
            <a:r>
              <a:rPr lang="en-US" sz="2400" dirty="0">
                <a:solidFill>
                  <a:schemeClr val="bg1"/>
                </a:solidFill>
              </a:rPr>
              <a:t>be made with minimum  infrastructure.</a:t>
            </a:r>
          </a:p>
        </p:txBody>
      </p:sp>
      <p:sp>
        <p:nvSpPr>
          <p:cNvPr id="4102" name="TextBox 2"/>
          <p:cNvSpPr txBox="1">
            <a:spLocks noChangeArrowheads="1"/>
          </p:cNvSpPr>
          <p:nvPr/>
        </p:nvSpPr>
        <p:spPr bwMode="auto">
          <a:xfrm>
            <a:off x="0" y="1123953"/>
            <a:ext cx="12191999" cy="649286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sz="2700" b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dirty="0">
                <a:solidFill>
                  <a:srgbClr val="FFFF00"/>
                </a:solidFill>
              </a:rPr>
              <a:t>Finger millet based multigrain Semolina  </a:t>
            </a:r>
          </a:p>
        </p:txBody>
      </p:sp>
    </p:spTree>
    <p:extLst>
      <p:ext uri="{BB962C8B-B14F-4D97-AF65-F5344CB8AC3E}">
        <p14:creationId xmlns:p14="http://schemas.microsoft.com/office/powerpoint/2010/main" val="56807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Object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3236" r="1361" b="1395"/>
          <a:stretch/>
        </p:blipFill>
        <p:spPr bwMode="auto">
          <a:xfrm>
            <a:off x="0" y="2216727"/>
            <a:ext cx="4710545" cy="378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0" y="1200151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WHOLE 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SORGHUM BASED  SWEET MIX (HALVA)</a:t>
            </a:r>
            <a:endParaRPr lang="en-IN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4" name="TextBox 10"/>
          <p:cNvSpPr txBox="1">
            <a:spLocks noChangeArrowheads="1"/>
          </p:cNvSpPr>
          <p:nvPr/>
        </p:nvSpPr>
        <p:spPr bwMode="auto">
          <a:xfrm>
            <a:off x="4817660" y="2920216"/>
            <a:ext cx="737434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algn="just" eaLnBrk="1" hangingPunct="1">
              <a:spcBef>
                <a:spcPct val="0"/>
              </a:spcBef>
              <a:buClr>
                <a:schemeClr val="accent4"/>
              </a:buClr>
              <a:buSzPct val="140000"/>
              <a:buFont typeface="Wingdings 2" panose="05020102010507070707" pitchFamily="18" charset="2"/>
              <a:buChar char="º"/>
            </a:pPr>
            <a:r>
              <a:rPr lang="en-US" altLang="en-US" sz="24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Ragi/ Sorghum/ wheat, rice</a:t>
            </a:r>
            <a:r>
              <a:rPr lang="en-US" altLang="en-US" sz="24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pulse and nuts  based  ready to cook </a:t>
            </a:r>
            <a:r>
              <a:rPr lang="en-US" altLang="en-US" sz="24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</a:t>
            </a:r>
            <a:endParaRPr lang="en-US" altLang="en-US" sz="2400" b="1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 eaLnBrk="1" hangingPunct="1">
              <a:spcBef>
                <a:spcPct val="0"/>
              </a:spcBef>
              <a:buClr>
                <a:schemeClr val="accent4"/>
              </a:buClr>
              <a:buSzPct val="140000"/>
              <a:buFont typeface="Wingdings 2" panose="05020102010507070707" pitchFamily="18" charset="2"/>
              <a:buChar char="º"/>
            </a:pPr>
            <a:r>
              <a:rPr lang="en-US" altLang="en-US" sz="24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 </a:t>
            </a:r>
            <a:r>
              <a:rPr lang="en-US" altLang="en-US" sz="24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fibre, </a:t>
            </a:r>
            <a:r>
              <a:rPr lang="en-US" altLang="en-US" sz="24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en-US" altLang="en-US" sz="24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</a:t>
            </a:r>
            <a:r>
              <a:rPr lang="en-US" altLang="en-US" sz="24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calcium, thiamine, etc.</a:t>
            </a:r>
          </a:p>
          <a:p>
            <a:pPr marL="457200" indent="-457200" algn="just" eaLnBrk="1" hangingPunct="1">
              <a:spcBef>
                <a:spcPct val="0"/>
              </a:spcBef>
              <a:buClr>
                <a:schemeClr val="accent4"/>
              </a:buClr>
              <a:buSzPct val="140000"/>
              <a:buFont typeface="Wingdings 2" panose="05020102010507070707" pitchFamily="18" charset="2"/>
              <a:buChar char="º"/>
            </a:pPr>
            <a:r>
              <a:rPr lang="en-US" altLang="en-US" sz="24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 </a:t>
            </a:r>
            <a:r>
              <a:rPr lang="en-US" altLang="en-US" sz="24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school </a:t>
            </a:r>
            <a:r>
              <a:rPr lang="en-US" altLang="en-US" sz="24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endParaRPr lang="en-US" altLang="en-US" sz="2400" b="1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 eaLnBrk="1" hangingPunct="1">
              <a:spcBef>
                <a:spcPct val="0"/>
              </a:spcBef>
              <a:buClr>
                <a:schemeClr val="accent4"/>
              </a:buClr>
              <a:buSzPct val="140000"/>
              <a:buFont typeface="Wingdings 2" panose="05020102010507070707" pitchFamily="18" charset="2"/>
              <a:buChar char="º"/>
            </a:pPr>
            <a:r>
              <a:rPr lang="en-US" altLang="en-US" sz="24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Rural </a:t>
            </a:r>
            <a:r>
              <a:rPr lang="en-US" altLang="en-US" sz="24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 sufficient to </a:t>
            </a:r>
            <a:r>
              <a:rPr lang="en-US" altLang="en-US" sz="24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manufacture</a:t>
            </a:r>
            <a:endParaRPr lang="en-US" altLang="en-US" sz="2400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08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41859"/>
            <a:ext cx="5111324" cy="1028843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2800" b="1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SHELF  STABLE OPTIMALLY MILLED BROWN RICE </a:t>
            </a:r>
          </a:p>
        </p:txBody>
      </p:sp>
      <p:sp>
        <p:nvSpPr>
          <p:cNvPr id="6148" name="TextBox 6"/>
          <p:cNvSpPr txBox="1">
            <a:spLocks noChangeArrowheads="1"/>
          </p:cNvSpPr>
          <p:nvPr/>
        </p:nvSpPr>
        <p:spPr bwMode="auto">
          <a:xfrm>
            <a:off x="5111324" y="941859"/>
            <a:ext cx="7080675" cy="563231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176213" indent="-1762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8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8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8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indent="-514350" algn="just" eaLnBrk="1" hangingPunct="1">
              <a:spcBef>
                <a:spcPct val="0"/>
              </a:spcBef>
              <a:buClr>
                <a:srgbClr val="0033CC"/>
              </a:buClr>
              <a:buFont typeface="Wingdings" panose="05000000000000000000" pitchFamily="2" charset="2"/>
              <a:buChar char="u"/>
              <a:tabLst/>
            </a:pP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Consumption of highly refined rice can lead to diabetes, metabolic disorders, </a:t>
            </a:r>
            <a:r>
              <a:rPr lang="en-US" altLang="en-US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cardio-vascular 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diseases. So there is a need for minimally polished and brown rice.</a:t>
            </a:r>
          </a:p>
          <a:p>
            <a:pPr marL="514350" indent="-514350" algn="just" eaLnBrk="1" hangingPunct="1">
              <a:spcBef>
                <a:spcPct val="0"/>
              </a:spcBef>
              <a:buClr>
                <a:srgbClr val="0033CC"/>
              </a:buClr>
              <a:buFont typeface="Wingdings" panose="05000000000000000000" pitchFamily="2" charset="2"/>
              <a:buChar char="u"/>
              <a:tabLst/>
            </a:pPr>
            <a:r>
              <a:rPr lang="en-US" altLang="en-US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Brown 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rice palatability can be improved by mild  polish. But it will trigger lipase activity, FFA development, oxidation and storage problems.</a:t>
            </a:r>
          </a:p>
          <a:p>
            <a:pPr marL="514350" indent="-514350" algn="just" eaLnBrk="1" hangingPunct="1">
              <a:spcBef>
                <a:spcPct val="0"/>
              </a:spcBef>
              <a:buClr>
                <a:srgbClr val="003399"/>
              </a:buClr>
              <a:buFont typeface="Wingdings" panose="05000000000000000000" pitchFamily="2" charset="2"/>
              <a:buChar char="u"/>
              <a:tabLst/>
            </a:pPr>
            <a:r>
              <a:rPr lang="en-US" altLang="en-US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Optimization 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of industrial scale hydrothermal treatment (HTT),  continuous LSU drying and abrasion polishing result in a process for </a:t>
            </a:r>
            <a:r>
              <a:rPr lang="en-US" altLang="en-US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acceptable 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optimally milled brown rice with maximum retention of nutrients and nutraceuticals having 6-8 months shelf stability. </a:t>
            </a:r>
            <a:endParaRPr lang="en-IN" alt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6149" name="Picture 97" descr="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50" y="1970702"/>
            <a:ext cx="3944203" cy="29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" descr="MVC-019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929699"/>
            <a:ext cx="2442949" cy="192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789" y="4928854"/>
            <a:ext cx="2278535" cy="192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8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3"/>
          <p:cNvSpPr txBox="1">
            <a:spLocks noChangeArrowheads="1"/>
          </p:cNvSpPr>
          <p:nvPr/>
        </p:nvSpPr>
        <p:spPr bwMode="auto">
          <a:xfrm>
            <a:off x="-1" y="833390"/>
            <a:ext cx="12192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IN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Convenience  food products from unpolished red rice</a:t>
            </a:r>
          </a:p>
        </p:txBody>
      </p:sp>
      <p:sp>
        <p:nvSpPr>
          <p:cNvPr id="7181" name="TextBox 22"/>
          <p:cNvSpPr txBox="1">
            <a:spLocks noChangeArrowheads="1"/>
          </p:cNvSpPr>
          <p:nvPr/>
        </p:nvSpPr>
        <p:spPr bwMode="auto">
          <a:xfrm>
            <a:off x="6292849" y="4561352"/>
            <a:ext cx="1898650" cy="27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IN" altLang="en-US" sz="12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Instant  String hopper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227035" y="4838299"/>
            <a:ext cx="2618662" cy="1882192"/>
            <a:chOff x="7538162" y="4975808"/>
            <a:chExt cx="2618662" cy="1882192"/>
          </a:xfrm>
        </p:grpSpPr>
        <p:pic>
          <p:nvPicPr>
            <p:cNvPr id="7182" name="Picture 2" descr="H:\CFTRI\Analytical Work\Physical  properties estimation\Flour - Jyothi brown rice\Instant string hopper pics\Product pics fron kodagu jyothi\20140604_103229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8162" y="5283585"/>
              <a:ext cx="2618662" cy="1574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3" name="TextBox 47"/>
            <p:cNvSpPr txBox="1">
              <a:spLocks noChangeArrowheads="1"/>
            </p:cNvSpPr>
            <p:nvPr/>
          </p:nvSpPr>
          <p:spPr bwMode="auto">
            <a:xfrm>
              <a:off x="7538162" y="4975808"/>
              <a:ext cx="261866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N" altLang="en-US" sz="1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Instant  Vermicelli/ Noodle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172699" y="3028292"/>
            <a:ext cx="1900238" cy="3720756"/>
            <a:chOff x="10015537" y="2680044"/>
            <a:chExt cx="1900238" cy="3720756"/>
          </a:xfrm>
        </p:grpSpPr>
        <p:pic>
          <p:nvPicPr>
            <p:cNvPr id="7177" name="Picture 4" descr="I:\IBFC 2015\IBFC final selected\P3174276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48" t="11792" r="26428"/>
            <a:stretch/>
          </p:blipFill>
          <p:spPr bwMode="auto">
            <a:xfrm>
              <a:off x="10015537" y="2680044"/>
              <a:ext cx="1900237" cy="3008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8" name="Text Box 9"/>
            <p:cNvSpPr txBox="1">
              <a:spLocks noChangeArrowheads="1"/>
            </p:cNvSpPr>
            <p:nvPr/>
          </p:nvSpPr>
          <p:spPr bwMode="auto">
            <a:xfrm>
              <a:off x="10015537" y="5702276"/>
              <a:ext cx="1900238" cy="698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N" altLang="en-US" sz="1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INSTANT BREAKFAST STRINGS (Iron Fortified) </a:t>
              </a:r>
            </a:p>
          </p:txBody>
        </p:sp>
      </p:grpSp>
      <p:sp>
        <p:nvSpPr>
          <p:cNvPr id="7179" name="TextBox 84"/>
          <p:cNvSpPr txBox="1">
            <a:spLocks noChangeArrowheads="1"/>
          </p:cNvSpPr>
          <p:nvPr/>
        </p:nvSpPr>
        <p:spPr bwMode="auto">
          <a:xfrm>
            <a:off x="0" y="1353320"/>
            <a:ext cx="121920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algn="just" eaLnBrk="1" hangingPunct="1">
              <a:spcBef>
                <a:spcPct val="0"/>
              </a:spcBef>
              <a:buClr>
                <a:srgbClr val="FF00FF"/>
              </a:buClr>
              <a:buSzPct val="130000"/>
              <a:buFont typeface="Wingdings" panose="05000000000000000000" pitchFamily="2" charset="2"/>
              <a:buChar char=""/>
            </a:pPr>
            <a:r>
              <a:rPr lang="en-US" altLang="en-US" sz="24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Convenience products prepared using brown broken/whole red rice is rich in protein, minerals, soluble, insoluble and total dietary </a:t>
            </a:r>
            <a:r>
              <a:rPr lang="en-US" altLang="en-US" sz="24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endParaRPr lang="en-US" altLang="en-US" sz="2400" b="1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 eaLnBrk="1" hangingPunct="1">
              <a:spcBef>
                <a:spcPct val="0"/>
              </a:spcBef>
              <a:buClr>
                <a:srgbClr val="FF00FF"/>
              </a:buClr>
              <a:buSzPct val="130000"/>
              <a:buFont typeface="Wingdings" panose="05000000000000000000" pitchFamily="2" charset="2"/>
              <a:buChar char=""/>
            </a:pPr>
            <a:r>
              <a:rPr lang="en-US" altLang="en-US" sz="24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Compared to polished rice flour content of  nutraceuticals like polyphenols, flavonoids, </a:t>
            </a:r>
            <a:r>
              <a:rPr lang="en-US" altLang="en-US" sz="2400" b="1" dirty="0" err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oryzanol</a:t>
            </a:r>
            <a:r>
              <a:rPr lang="en-US" altLang="en-US" sz="24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etc., </a:t>
            </a:r>
            <a:r>
              <a:rPr lang="en-US" altLang="en-US" sz="24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high</a:t>
            </a:r>
            <a:endParaRPr lang="en-US" altLang="en-US" sz="2400" b="1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71129" y="3111733"/>
            <a:ext cx="2210968" cy="3410052"/>
            <a:chOff x="-28107" y="3393954"/>
            <a:chExt cx="2210968" cy="3410052"/>
          </a:xfrm>
        </p:grpSpPr>
        <p:grpSp>
          <p:nvGrpSpPr>
            <p:cNvPr id="7" name="Group 6"/>
            <p:cNvGrpSpPr/>
            <p:nvPr/>
          </p:nvGrpSpPr>
          <p:grpSpPr>
            <a:xfrm>
              <a:off x="-28107" y="4814870"/>
              <a:ext cx="2210968" cy="1989136"/>
              <a:chOff x="1809688" y="4327773"/>
              <a:chExt cx="1279893" cy="1151479"/>
            </a:xfrm>
          </p:grpSpPr>
          <p:sp>
            <p:nvSpPr>
              <p:cNvPr id="7196" name="TextBox 12"/>
              <p:cNvSpPr txBox="1">
                <a:spLocks noChangeArrowheads="1"/>
              </p:cNvSpPr>
              <p:nvPr/>
            </p:nvSpPr>
            <p:spPr bwMode="auto">
              <a:xfrm>
                <a:off x="1809688" y="5140735"/>
                <a:ext cx="1279893" cy="3385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IN" altLang="en-US" sz="1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Ready to prepare multipurpose flour</a:t>
                </a:r>
              </a:p>
            </p:txBody>
          </p:sp>
          <p:pic>
            <p:nvPicPr>
              <p:cNvPr id="7197" name="Picture 2" descr="H:\Sapn String pics\20140529_151445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42" r="14527"/>
              <a:stretch/>
            </p:blipFill>
            <p:spPr bwMode="auto">
              <a:xfrm>
                <a:off x="1912281" y="4327773"/>
                <a:ext cx="994042" cy="824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143019" y="3393954"/>
              <a:ext cx="1214440" cy="1450623"/>
              <a:chOff x="4766544" y="2938369"/>
              <a:chExt cx="797926" cy="953106"/>
            </a:xfrm>
          </p:grpSpPr>
          <p:sp>
            <p:nvSpPr>
              <p:cNvPr id="7195" name="TextBox 8"/>
              <p:cNvSpPr txBox="1">
                <a:spLocks noChangeArrowheads="1"/>
              </p:cNvSpPr>
              <p:nvPr/>
            </p:nvSpPr>
            <p:spPr bwMode="auto">
              <a:xfrm>
                <a:off x="4766544" y="3669034"/>
                <a:ext cx="797926" cy="222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IN" altLang="en-US" sz="1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Red  rice</a:t>
                </a: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4810126" y="2938369"/>
                <a:ext cx="754344" cy="754344"/>
              </a:xfrm>
              <a:prstGeom prst="ellipse">
                <a:avLst/>
              </a:prstGeom>
              <a:blipFill dpi="0"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1799438" y="2975738"/>
            <a:ext cx="4148545" cy="3063081"/>
            <a:chOff x="4553411" y="3095936"/>
            <a:chExt cx="4148545" cy="3063081"/>
          </a:xfrm>
        </p:grpSpPr>
        <p:grpSp>
          <p:nvGrpSpPr>
            <p:cNvPr id="11" name="Group 10"/>
            <p:cNvGrpSpPr/>
            <p:nvPr/>
          </p:nvGrpSpPr>
          <p:grpSpPr>
            <a:xfrm>
              <a:off x="4635370" y="3492346"/>
              <a:ext cx="1930186" cy="2235004"/>
              <a:chOff x="4635370" y="3105520"/>
              <a:chExt cx="1930186" cy="2235004"/>
            </a:xfrm>
          </p:grpSpPr>
          <p:pic>
            <p:nvPicPr>
              <p:cNvPr id="7189" name="Picture 3" descr="H:\Sapn String pics\P5143459.JPG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00" r="12500"/>
              <a:stretch/>
            </p:blipFill>
            <p:spPr bwMode="auto">
              <a:xfrm>
                <a:off x="4635371" y="3105520"/>
                <a:ext cx="1870288" cy="1870288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90" name="TextBox 25"/>
              <p:cNvSpPr txBox="1">
                <a:spLocks noChangeArrowheads="1"/>
              </p:cNvSpPr>
              <p:nvPr/>
            </p:nvSpPr>
            <p:spPr bwMode="auto">
              <a:xfrm>
                <a:off x="4635370" y="5001970"/>
                <a:ext cx="1930186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IN" altLang="en-US" sz="1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Rice Roti (</a:t>
                </a:r>
                <a:r>
                  <a:rPr lang="en-IN" altLang="en-US" sz="1600" b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Pathiri</a:t>
                </a:r>
                <a:r>
                  <a:rPr lang="en-IN" altLang="en-US" sz="1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p:grpSp>
        <p:sp>
          <p:nvSpPr>
            <p:cNvPr id="7193" name="TextBox 28"/>
            <p:cNvSpPr txBox="1">
              <a:spLocks noChangeArrowheads="1"/>
            </p:cNvSpPr>
            <p:nvPr/>
          </p:nvSpPr>
          <p:spPr bwMode="auto">
            <a:xfrm>
              <a:off x="4553411" y="3095936"/>
              <a:ext cx="41485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N" alt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Cooked products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6831667" y="3489767"/>
              <a:ext cx="1870289" cy="2669250"/>
              <a:chOff x="6831667" y="3489767"/>
              <a:chExt cx="1870289" cy="2669250"/>
            </a:xfrm>
          </p:grpSpPr>
          <p:sp>
            <p:nvSpPr>
              <p:cNvPr id="7191" name="TextBox 29"/>
              <p:cNvSpPr txBox="1">
                <a:spLocks noChangeArrowheads="1"/>
              </p:cNvSpPr>
              <p:nvPr/>
            </p:nvSpPr>
            <p:spPr bwMode="auto">
              <a:xfrm>
                <a:off x="6831668" y="5328020"/>
                <a:ext cx="1870288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IN" altLang="en-US" sz="1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String hopper (</a:t>
                </a:r>
                <a:r>
                  <a:rPr lang="en-IN" altLang="en-US" sz="1600" b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idiappam</a:t>
                </a:r>
                <a:r>
                  <a:rPr lang="en-IN" altLang="en-US" sz="1600" b="1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 </a:t>
                </a:r>
                <a:r>
                  <a:rPr lang="en-IN" altLang="en-US" sz="1600" b="1" dirty="0" err="1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noolappam</a:t>
                </a:r>
                <a:r>
                  <a:rPr lang="en-IN" altLang="en-US" sz="1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  <p:pic>
            <p:nvPicPr>
              <p:cNvPr id="7185" name="Picture 4" descr="H:\Sapn String pics\20140513_144939.jp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76" r="11376"/>
              <a:stretch/>
            </p:blipFill>
            <p:spPr bwMode="auto">
              <a:xfrm>
                <a:off x="6831667" y="3489767"/>
                <a:ext cx="1870288" cy="1870288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6134110" y="2663772"/>
            <a:ext cx="2216128" cy="1897580"/>
            <a:chOff x="5322034" y="4960420"/>
            <a:chExt cx="2216128" cy="1897580"/>
          </a:xfrm>
        </p:grpSpPr>
        <p:pic>
          <p:nvPicPr>
            <p:cNvPr id="7180" name="Picture 2" descr="H:\CFTRI\Analytical Work\Physical  properties estimation\Flour - Jyothi brown rice\Instant string hopper pics\Dry2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7910" y="5283585"/>
              <a:ext cx="2200252" cy="1574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4" name="TextBox 42"/>
            <p:cNvSpPr txBox="1">
              <a:spLocks noChangeArrowheads="1"/>
            </p:cNvSpPr>
            <p:nvPr/>
          </p:nvSpPr>
          <p:spPr bwMode="auto">
            <a:xfrm>
              <a:off x="5322034" y="4960420"/>
              <a:ext cx="220025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N" altLang="en-US" sz="1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Instant Product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341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TextBox 2067"/>
          <p:cNvSpPr txBox="1"/>
          <p:nvPr/>
        </p:nvSpPr>
        <p:spPr bwMode="auto">
          <a:xfrm>
            <a:off x="0" y="1452534"/>
            <a:ext cx="12192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Wellness rice flour made from germinated whole red rice is rich in-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GABA which improves the brain function and reduces the blood pressure;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Gamma </a:t>
            </a:r>
            <a:r>
              <a:rPr lang="en-I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oryzanols</a:t>
            </a: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 having cholesterol lowering and anti-inflammatory </a:t>
            </a:r>
            <a:r>
              <a:rPr lang="en-I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property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I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Polyphenols </a:t>
            </a: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having antioxidant activity.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Superior to currently available refined rice flour with respect to minerals and fibre content.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IN" sz="2400" b="1" dirty="0">
                <a:latin typeface="Arial" panose="020B0604020202020204" pitchFamily="34" charset="0"/>
                <a:cs typeface="Arial" panose="020B0604020202020204" pitchFamily="34" charset="0"/>
              </a:rPr>
              <a:t>Wellness rice flour can be used for the preparation of traditional foods.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33" name="Rectangle 2064"/>
          <p:cNvSpPr>
            <a:spLocks noChangeArrowheads="1"/>
          </p:cNvSpPr>
          <p:nvPr/>
        </p:nvSpPr>
        <p:spPr bwMode="auto">
          <a:xfrm>
            <a:off x="0" y="4203790"/>
            <a:ext cx="3479800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en-IN" altLang="en-US" b="1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MoolBoran" panose="020B0100010101010101" pitchFamily="34" charset="0"/>
              </a:rPr>
              <a:t>Wellness Rice Flour </a:t>
            </a:r>
            <a:endParaRPr lang="en-U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5" name="Picture 54" descr="G:\tan\final\pics\Germi wet mld tstd apam ckd 4.JPG"/>
          <p:cNvPicPr/>
          <p:nvPr/>
        </p:nvPicPr>
        <p:blipFill>
          <a:blip r:embed="rId2"/>
          <a:srcRect l="18322" t="6164" r="14041" b="13014"/>
          <a:stretch>
            <a:fillRect/>
          </a:stretch>
        </p:blipFill>
        <p:spPr bwMode="auto">
          <a:xfrm>
            <a:off x="7834161" y="5167541"/>
            <a:ext cx="1798615" cy="169760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5" name="Picture 64" descr="G:\tan\final\pics\20161019_102932.jpg"/>
          <p:cNvPicPr/>
          <p:nvPr/>
        </p:nvPicPr>
        <p:blipFill>
          <a:blip r:embed="rId3"/>
          <a:srcRect l="11176" r="14518"/>
          <a:stretch>
            <a:fillRect/>
          </a:stretch>
        </p:blipFill>
        <p:spPr bwMode="auto">
          <a:xfrm>
            <a:off x="590823" y="5167541"/>
            <a:ext cx="2335211" cy="1688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6" name="Picture 65" descr="G:\tan\final\pi\Germi wet mld tstd apam ckd2.JPG"/>
          <p:cNvPicPr/>
          <p:nvPr/>
        </p:nvPicPr>
        <p:blipFill>
          <a:blip r:embed="rId4">
            <a:lum bright="10000"/>
          </a:blip>
          <a:srcRect l="16592" t="8982" r="11211" b="6587"/>
          <a:stretch>
            <a:fillRect/>
          </a:stretch>
        </p:blipFill>
        <p:spPr bwMode="auto">
          <a:xfrm>
            <a:off x="5295761" y="5167541"/>
            <a:ext cx="2407549" cy="168857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243" name="Picture 1" descr="C:\Users\user\Desktop\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539" y="5167542"/>
            <a:ext cx="2021409" cy="168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1"/>
          <p:cNvSpPr txBox="1">
            <a:spLocks noChangeArrowheads="1"/>
          </p:cNvSpPr>
          <p:nvPr/>
        </p:nvSpPr>
        <p:spPr bwMode="auto">
          <a:xfrm>
            <a:off x="0" y="855714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Arial" panose="020B0604020202020204" pitchFamily="34" charset="0"/>
              </a:rPr>
              <a:t>              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Bio-processed 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anose="020B0604020202020204" pitchFamily="34" charset="0"/>
              </a:rPr>
              <a:t>brown rice 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products</a:t>
            </a:r>
          </a:p>
        </p:txBody>
      </p:sp>
      <p:pic>
        <p:nvPicPr>
          <p:cNvPr id="33" name="Picture 32" descr="C:\Users\user\Desktop\3 24GBJCST X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58420" y="5167542"/>
            <a:ext cx="2427251" cy="1697604"/>
          </a:xfrm>
          <a:prstGeom prst="rect">
            <a:avLst/>
          </a:prstGeom>
          <a:ln>
            <a:noFill/>
          </a:ln>
          <a:effectLst/>
        </p:spPr>
      </p:pic>
      <p:sp>
        <p:nvSpPr>
          <p:cNvPr id="34" name="TextBox 42"/>
          <p:cNvSpPr txBox="1">
            <a:spLocks noChangeArrowheads="1"/>
          </p:cNvSpPr>
          <p:nvPr/>
        </p:nvSpPr>
        <p:spPr bwMode="auto">
          <a:xfrm>
            <a:off x="9758420" y="4859764"/>
            <a:ext cx="24272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IN" altLang="en-US" sz="14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IN" altLang="en-US" sz="1400" b="1" i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Puttu</a:t>
            </a:r>
            <a:r>
              <a:rPr lang="en-IN" altLang="en-US" sz="14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IN" altLang="en-US" sz="14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42"/>
          <p:cNvSpPr txBox="1">
            <a:spLocks noChangeArrowheads="1"/>
          </p:cNvSpPr>
          <p:nvPr/>
        </p:nvSpPr>
        <p:spPr bwMode="auto">
          <a:xfrm>
            <a:off x="7834161" y="4859764"/>
            <a:ext cx="17986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IN" altLang="en-US" sz="14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Pancake</a:t>
            </a:r>
            <a:endParaRPr lang="en-IN" altLang="en-US" sz="14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42"/>
          <p:cNvSpPr txBox="1">
            <a:spLocks noChangeArrowheads="1"/>
          </p:cNvSpPr>
          <p:nvPr/>
        </p:nvSpPr>
        <p:spPr bwMode="auto">
          <a:xfrm>
            <a:off x="5295396" y="4859764"/>
            <a:ext cx="24079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IN" altLang="en-US" sz="14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“Appam”</a:t>
            </a:r>
            <a:endParaRPr lang="en-IN" altLang="en-US" sz="14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42"/>
          <p:cNvSpPr txBox="1">
            <a:spLocks noChangeArrowheads="1"/>
          </p:cNvSpPr>
          <p:nvPr/>
        </p:nvSpPr>
        <p:spPr bwMode="auto">
          <a:xfrm>
            <a:off x="3123539" y="4859764"/>
            <a:ext cx="20214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IN" altLang="en-US" sz="14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Wellness rice flour</a:t>
            </a:r>
            <a:endParaRPr lang="en-IN" altLang="en-US" sz="14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42"/>
          <p:cNvSpPr txBox="1">
            <a:spLocks noChangeArrowheads="1"/>
          </p:cNvSpPr>
          <p:nvPr/>
        </p:nvSpPr>
        <p:spPr bwMode="auto">
          <a:xfrm>
            <a:off x="590823" y="4859764"/>
            <a:ext cx="23352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IN" altLang="en-US" sz="14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Germinated red rice</a:t>
            </a:r>
            <a:endParaRPr lang="en-IN" altLang="en-US" sz="14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02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7224"/>
            <a:ext cx="12192000" cy="1143000"/>
          </a:xfrm>
        </p:spPr>
        <p:txBody>
          <a:bodyPr>
            <a:noAutofit/>
          </a:bodyPr>
          <a:lstStyle/>
          <a:p>
            <a:pPr algn="ctr"/>
            <a:r>
              <a:rPr lang="en-US" sz="4899" b="1" dirty="0">
                <a:ln>
                  <a:solidFill>
                    <a:schemeClr val="bg2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Departments at CSIR - CFTRI</a:t>
            </a:r>
            <a:endParaRPr lang="en-IN" sz="4899" b="1" dirty="0">
              <a:ln>
                <a:solidFill>
                  <a:schemeClr val="bg2"/>
                </a:solidFill>
              </a:ln>
              <a:solidFill>
                <a:schemeClr val="tx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800224"/>
            <a:ext cx="6096000" cy="5057776"/>
          </a:xfrm>
        </p:spPr>
        <p:txBody>
          <a:bodyPr vert="horz" lIns="90219" tIns="45720" rIns="90219" bIns="45110" rtlCol="0">
            <a:noAutofit/>
          </a:bodyPr>
          <a:lstStyle/>
          <a:p>
            <a:pPr marL="526290" indent="-526290">
              <a:buClr>
                <a:srgbClr val="0000FF"/>
              </a:buClr>
              <a:buSzPct val="140000"/>
              <a:buFont typeface="Wingdings" panose="05000000000000000000" pitchFamily="2" charset="2"/>
              <a:buChar char="u"/>
            </a:pPr>
            <a:r>
              <a:rPr lang="en-US" sz="22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BIOCHEMISTRY</a:t>
            </a:r>
          </a:p>
          <a:p>
            <a:pPr marL="526290" indent="-526290">
              <a:buClr>
                <a:srgbClr val="0000FF"/>
              </a:buClr>
              <a:buSzPct val="140000"/>
              <a:buFont typeface="Wingdings" panose="05000000000000000000" pitchFamily="2" charset="2"/>
              <a:buChar char="u"/>
            </a:pPr>
            <a:r>
              <a:rPr lang="en-US" sz="2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FLOUR MILLING BAKING &amp; CONFECTIONERY TECHNOLOGY</a:t>
            </a:r>
          </a:p>
          <a:p>
            <a:pPr marL="526290" indent="-526290">
              <a:buClr>
                <a:srgbClr val="0000FF"/>
              </a:buClr>
              <a:buSzPct val="140000"/>
              <a:buFont typeface="Wingdings" panose="05000000000000000000" pitchFamily="2" charset="2"/>
              <a:buChar char="u"/>
            </a:pPr>
            <a:r>
              <a:rPr lang="en-US" sz="22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 NUTRITION</a:t>
            </a:r>
          </a:p>
          <a:p>
            <a:pPr marL="526290" indent="-526290">
              <a:buClr>
                <a:srgbClr val="0000FF"/>
              </a:buClr>
              <a:buSzPct val="140000"/>
              <a:buFont typeface="Wingdings" panose="05000000000000000000" pitchFamily="2" charset="2"/>
              <a:buChar char="u"/>
            </a:pPr>
            <a:r>
              <a:rPr lang="en-US" sz="2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PACKAGING TECHNOLOGY</a:t>
            </a:r>
          </a:p>
          <a:p>
            <a:pPr marL="526290" indent="-526290">
              <a:buClr>
                <a:srgbClr val="0000FF"/>
              </a:buClr>
              <a:buSzPct val="140000"/>
              <a:buFont typeface="Wingdings" panose="05000000000000000000" pitchFamily="2" charset="2"/>
              <a:buChar char="u"/>
            </a:pPr>
            <a:r>
              <a:rPr lang="en-US" sz="22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SENSORY SCIENCE</a:t>
            </a:r>
          </a:p>
          <a:p>
            <a:pPr marL="526290" indent="-526290">
              <a:buClr>
                <a:srgbClr val="0000FF"/>
              </a:buClr>
              <a:buSzPct val="140000"/>
              <a:buFont typeface="Wingdings" panose="05000000000000000000" pitchFamily="2" charset="2"/>
              <a:buChar char="u"/>
            </a:pP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GRAIN SCIENCE &amp; TECHNOLOGY</a:t>
            </a:r>
          </a:p>
          <a:p>
            <a:pPr marL="526290" indent="-526290">
              <a:buClr>
                <a:srgbClr val="0000FF"/>
              </a:buClr>
              <a:buSzPct val="140000"/>
              <a:buFont typeface="Wingdings" panose="05000000000000000000" pitchFamily="2" charset="2"/>
              <a:buChar char="u"/>
            </a:pPr>
            <a:r>
              <a:rPr lang="en-US" sz="22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SPICES AND FLAVOUR SCIENCES</a:t>
            </a:r>
          </a:p>
          <a:p>
            <a:pPr marL="526290" indent="-526290">
              <a:buClr>
                <a:srgbClr val="0000FF"/>
              </a:buClr>
              <a:buSzPct val="140000"/>
              <a:buFont typeface="Wingdings" panose="05000000000000000000" pitchFamily="2" charset="2"/>
              <a:buChar char="u"/>
            </a:pPr>
            <a:r>
              <a:rPr lang="en-US" sz="2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PACKAGING TECHNOLOGY</a:t>
            </a:r>
          </a:p>
          <a:p>
            <a:pPr marL="526290" indent="-526290">
              <a:buClr>
                <a:srgbClr val="0000FF"/>
              </a:buClr>
              <a:buSzPct val="140000"/>
              <a:buFont typeface="Wingdings" panose="05000000000000000000" pitchFamily="2" charset="2"/>
              <a:buChar char="u"/>
            </a:pPr>
            <a:r>
              <a:rPr lang="en-US" sz="22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MEAT &amp; MARINE SCIENCES</a:t>
            </a:r>
          </a:p>
          <a:p>
            <a:pPr marL="526290" indent="-526290">
              <a:buClr>
                <a:srgbClr val="0000FF"/>
              </a:buClr>
              <a:buSzPct val="140000"/>
              <a:buFont typeface="Wingdings" panose="05000000000000000000" pitchFamily="2" charset="2"/>
              <a:buChar char="u"/>
            </a:pP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FRUITS &amp; VEGETABLES </a:t>
            </a:r>
            <a:r>
              <a:rPr lang="en-US" sz="2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  <a:p>
            <a:pPr marL="526290" indent="-526290">
              <a:buClr>
                <a:srgbClr val="0000FF"/>
              </a:buClr>
              <a:buSzPct val="140000"/>
              <a:buFont typeface="Wingdings" panose="05000000000000000000" pitchFamily="2" charset="2"/>
              <a:buChar char="u"/>
            </a:pPr>
            <a:r>
              <a:rPr lang="en-US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CELL &amp; BIO-TECHNOLOGY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4"/>
          </p:nvPr>
        </p:nvSpPr>
        <p:spPr>
          <a:xfrm>
            <a:off x="6096001" y="1800224"/>
            <a:ext cx="6096000" cy="5057776"/>
          </a:xfrm>
        </p:spPr>
        <p:txBody>
          <a:bodyPr vert="horz" lIns="90219" tIns="45720" rIns="90219" bIns="45110" rtlCol="0">
            <a:noAutofit/>
          </a:bodyPr>
          <a:lstStyle/>
          <a:p>
            <a:pPr marL="526290" indent="-526290">
              <a:buClr>
                <a:srgbClr val="00FF00"/>
              </a:buClr>
              <a:buSzPct val="140000"/>
              <a:buFont typeface="Wingdings" panose="05000000000000000000" pitchFamily="2" charset="2"/>
              <a:buChar char="="/>
            </a:pPr>
            <a:r>
              <a:rPr lang="en-US" sz="22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MICROBIOLOGY &amp; FERMENTATION TECHNOLOGY</a:t>
            </a:r>
          </a:p>
          <a:p>
            <a:pPr marL="526290" indent="-526290">
              <a:buClr>
                <a:srgbClr val="00FF00"/>
              </a:buClr>
              <a:buSzPct val="140000"/>
              <a:buFont typeface="Wingdings" panose="05000000000000000000" pitchFamily="2" charset="2"/>
              <a:buChar char="="/>
            </a:pPr>
            <a:r>
              <a:rPr lang="en-US" sz="2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CHEMISTRY &amp; TECHNOLOGY</a:t>
            </a:r>
          </a:p>
          <a:p>
            <a:pPr marL="526290" indent="-526290">
              <a:buClr>
                <a:srgbClr val="00FF00"/>
              </a:buClr>
              <a:buSzPct val="140000"/>
              <a:buFont typeface="Wingdings" panose="05000000000000000000" pitchFamily="2" charset="2"/>
              <a:buChar char="="/>
            </a:pPr>
            <a:r>
              <a:rPr lang="en-US" sz="22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MICROBIOLOGY &amp; FERMENTATION TECHNOLOGY</a:t>
            </a:r>
          </a:p>
          <a:p>
            <a:pPr marL="526290" indent="-526290">
              <a:buClr>
                <a:srgbClr val="00FF00"/>
              </a:buClr>
              <a:buSzPct val="140000"/>
              <a:buFont typeface="Wingdings" panose="05000000000000000000" pitchFamily="2" charset="2"/>
              <a:buChar char="="/>
            </a:pPr>
            <a:r>
              <a:rPr lang="en-US" sz="2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 SCIENCE </a:t>
            </a:r>
          </a:p>
          <a:p>
            <a:pPr marL="526290" indent="-526290">
              <a:buClr>
                <a:srgbClr val="00FF00"/>
              </a:buClr>
              <a:buSzPct val="140000"/>
              <a:buFont typeface="Wingdings" panose="05000000000000000000" pitchFamily="2" charset="2"/>
              <a:buChar char="="/>
            </a:pPr>
            <a:r>
              <a:rPr lang="en-US" sz="22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ENGINEERING</a:t>
            </a:r>
          </a:p>
          <a:p>
            <a:pPr marL="526290" indent="-526290">
              <a:buClr>
                <a:srgbClr val="00FF00"/>
              </a:buClr>
              <a:buSzPct val="140000"/>
              <a:buFont typeface="Wingdings" panose="05000000000000000000" pitchFamily="2" charset="2"/>
              <a:buChar char="="/>
            </a:pPr>
            <a:r>
              <a:rPr lang="en-US" sz="2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SAFETY &amp; ANALATYCAL QUALITY CONTROL LABORATORY</a:t>
            </a:r>
          </a:p>
          <a:p>
            <a:pPr marL="526290" indent="-526290">
              <a:buClr>
                <a:srgbClr val="00FF00"/>
              </a:buClr>
              <a:buSzPct val="140000"/>
              <a:buFont typeface="Wingdings" panose="05000000000000000000" pitchFamily="2" charset="2"/>
              <a:buChar char="="/>
            </a:pPr>
            <a:r>
              <a:rPr lang="en-US" sz="22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INFESTATION CONTROL &amp; PESTICIDES</a:t>
            </a:r>
          </a:p>
          <a:p>
            <a:pPr marL="526290" indent="-526290">
              <a:buClr>
                <a:srgbClr val="00FF00"/>
              </a:buClr>
              <a:buSzPct val="140000"/>
              <a:buFont typeface="Wingdings" panose="05000000000000000000" pitchFamily="2" charset="2"/>
              <a:buChar char="="/>
            </a:pPr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DEPARTMENTS</a:t>
            </a:r>
          </a:p>
          <a:p>
            <a:pPr marL="526290" indent="-526290">
              <a:buClr>
                <a:srgbClr val="00FF00"/>
              </a:buClr>
              <a:buSzPct val="140000"/>
              <a:buFont typeface="Wingdings" panose="05000000000000000000" pitchFamily="2" charset="2"/>
              <a:buChar char="="/>
            </a:pP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 DEVELOPMENT</a:t>
            </a:r>
            <a:endParaRPr lang="en-US" sz="22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64024" y="4176215"/>
            <a:ext cx="4940489" cy="477672"/>
          </a:xfrm>
          <a:prstGeom prst="roundRect">
            <a:avLst/>
          </a:prstGeom>
          <a:noFill/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073"/>
          <p:cNvSpPr txBox="1">
            <a:spLocks noChangeArrowheads="1"/>
          </p:cNvSpPr>
          <p:nvPr/>
        </p:nvSpPr>
        <p:spPr bwMode="auto">
          <a:xfrm>
            <a:off x="0" y="983051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Bef>
                <a:spcPct val="0"/>
              </a:spcBef>
              <a:buFontTx/>
              <a:buNone/>
              <a:defRPr sz="2800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FF00"/>
                </a:solidFill>
              </a:rPr>
              <a:t>Instant Wellness Rice Flour</a:t>
            </a:r>
          </a:p>
        </p:txBody>
      </p:sp>
      <p:pic>
        <p:nvPicPr>
          <p:cNvPr id="13" name="Picture 1" descr="G:\tan\final\pi\20161230_1455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5"/>
          <a:stretch>
            <a:fillRect/>
          </a:stretch>
        </p:blipFill>
        <p:spPr bwMode="auto">
          <a:xfrm>
            <a:off x="0" y="3445263"/>
            <a:ext cx="3617432" cy="356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074"/>
          <p:cNvSpPr txBox="1">
            <a:spLocks noChangeArrowheads="1"/>
          </p:cNvSpPr>
          <p:nvPr/>
        </p:nvSpPr>
        <p:spPr bwMode="auto">
          <a:xfrm>
            <a:off x="0" y="1506271"/>
            <a:ext cx="12192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9113" indent="-519113" algn="just">
              <a:spcBef>
                <a:spcPct val="0"/>
              </a:spcBef>
              <a:buClr>
                <a:srgbClr val="00FFFF"/>
              </a:buClr>
              <a:buSzPct val="130000"/>
              <a:buFont typeface="Webdings" panose="05030102010509060703" pitchFamily="18" charset="2"/>
              <a:buChar char="="/>
            </a:pPr>
            <a:r>
              <a:rPr lang="en-IN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Instant germinated red rice based wellness flour can be used for the preparation of traditional sweets such as </a:t>
            </a:r>
            <a:r>
              <a:rPr lang="en-IN" altLang="en-US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Laddu</a:t>
            </a:r>
            <a:r>
              <a:rPr lang="en-IN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, Barfi etc.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, by mixing with milk, </a:t>
            </a:r>
            <a:r>
              <a:rPr lang="en-US" altLang="en-US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jaggery 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and coconut.</a:t>
            </a:r>
          </a:p>
          <a:p>
            <a:pPr marL="519113" indent="-519113" algn="just">
              <a:spcBef>
                <a:spcPct val="0"/>
              </a:spcBef>
              <a:buClr>
                <a:srgbClr val="00FFFF"/>
              </a:buClr>
              <a:buSzPct val="130000"/>
              <a:buFont typeface="Webdings" panose="05030102010509060703" pitchFamily="18" charset="2"/>
              <a:buChar char="="/>
            </a:pPr>
            <a:r>
              <a:rPr lang="en-IN" altLang="en-US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This </a:t>
            </a:r>
            <a:r>
              <a:rPr lang="en-IN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flour is having GABA, </a:t>
            </a:r>
            <a:r>
              <a:rPr lang="en-IN" altLang="en-US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oryzanol</a:t>
            </a:r>
            <a:r>
              <a:rPr lang="en-IN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, polyphenols, fibre etc.</a:t>
            </a:r>
          </a:p>
          <a:p>
            <a:pPr marL="519113" indent="-519113" algn="just">
              <a:spcBef>
                <a:spcPct val="0"/>
              </a:spcBef>
              <a:buClr>
                <a:srgbClr val="00FFFF"/>
              </a:buClr>
              <a:buSzPct val="130000"/>
              <a:buFont typeface="Webdings" panose="05030102010509060703" pitchFamily="18" charset="2"/>
              <a:buChar char="="/>
            </a:pPr>
            <a:r>
              <a:rPr lang="en-IN" altLang="en-US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Can </a:t>
            </a:r>
            <a:r>
              <a:rPr lang="en-IN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act as phytonutrient rich high calorie sweet for children.</a:t>
            </a:r>
            <a:endParaRPr lang="en-US" alt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2078"/>
          <p:cNvSpPr txBox="1">
            <a:spLocks noChangeArrowheads="1"/>
          </p:cNvSpPr>
          <p:nvPr/>
        </p:nvSpPr>
        <p:spPr bwMode="auto">
          <a:xfrm>
            <a:off x="0" y="3569436"/>
            <a:ext cx="36174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Arial" panose="020B0604020202020204" pitchFamily="34" charset="0"/>
              </a:rPr>
              <a:t>Instant wellness rice flour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672263" y="3574681"/>
            <a:ext cx="5523613" cy="3289340"/>
            <a:chOff x="920730" y="4801401"/>
            <a:chExt cx="3453538" cy="2056600"/>
          </a:xfrm>
        </p:grpSpPr>
        <p:pic>
          <p:nvPicPr>
            <p:cNvPr id="16" name="Picture 3" descr="G:\tan\final\pi\20161020_13051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3" t="6586" r="3972" b="8413"/>
            <a:stretch/>
          </p:blipFill>
          <p:spPr bwMode="auto">
            <a:xfrm>
              <a:off x="920730" y="4801401"/>
              <a:ext cx="3453538" cy="2056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25"/>
            <p:cNvSpPr txBox="1">
              <a:spLocks noChangeArrowheads="1"/>
            </p:cNvSpPr>
            <p:nvPr/>
          </p:nvSpPr>
          <p:spPr bwMode="auto">
            <a:xfrm>
              <a:off x="2041709" y="4835944"/>
              <a:ext cx="1211580" cy="21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N" altLang="en-US" sz="1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Laddoo</a:t>
              </a:r>
              <a:endParaRPr lang="en-I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064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0" y="2638417"/>
            <a:ext cx="12192000" cy="267765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20700" marR="0" lvl="0" indent="-5207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7030A0"/>
              </a:buClr>
              <a:buSzPct val="13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GERMINATED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PULSES GENERALLY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TAKE LONG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COOK</a:t>
            </a:r>
          </a:p>
          <a:p>
            <a:pPr marL="520700" marR="0" lvl="0" indent="-5207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7030A0"/>
              </a:buClr>
              <a:buSzPct val="13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QCGD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GRAM COOKS IN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– 5 MIN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20700" marR="0" lvl="0" indent="-5207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7030A0"/>
              </a:buClr>
              <a:buSzPct val="13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AND ENERGY SAVING </a:t>
            </a:r>
          </a:p>
          <a:p>
            <a:pPr marL="520700" marR="0" lvl="0" indent="-5207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7030A0"/>
              </a:buClr>
              <a:buSzPct val="13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SHELF STABLE FOR 6 MONTHS</a:t>
            </a:r>
          </a:p>
          <a:p>
            <a:pPr marL="520700" marR="0" lvl="0" indent="-5207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7030A0"/>
              </a:buClr>
              <a:buSzPct val="13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HAS BEEN SUCCESSFUL WITH OTHER PULSES ALSO </a:t>
            </a:r>
          </a:p>
        </p:txBody>
      </p:sp>
      <p:pic>
        <p:nvPicPr>
          <p:cNvPr id="55299" name="Picture 3" descr="qcb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1736" y="4205711"/>
            <a:ext cx="3580263" cy="265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0" y="941696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E01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QUICK COOKING GERMINATED AND  DEHYDRATED  (QCGD)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014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BENGAL GRAM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E014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42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4"/>
          <p:cNvSpPr txBox="1">
            <a:spLocks noChangeArrowheads="1"/>
          </p:cNvSpPr>
          <p:nvPr/>
        </p:nvSpPr>
        <p:spPr bwMode="auto">
          <a:xfrm>
            <a:off x="0" y="940797"/>
            <a:ext cx="12192000" cy="646331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LEGUME BASED 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66FF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PROTEIN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SOUP MIXES</a:t>
            </a:r>
          </a:p>
        </p:txBody>
      </p:sp>
      <p:sp>
        <p:nvSpPr>
          <p:cNvPr id="58372" name="Text Box 8"/>
          <p:cNvSpPr txBox="1">
            <a:spLocks noChangeArrowheads="1"/>
          </p:cNvSpPr>
          <p:nvPr/>
        </p:nvSpPr>
        <p:spPr bwMode="auto">
          <a:xfrm>
            <a:off x="0" y="1714002"/>
            <a:ext cx="121920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C00000"/>
              </a:buClr>
              <a:buSzPct val="140000"/>
              <a:buFont typeface="Wingdings 3" panose="05040102010807070707" pitchFamily="18" charset="2"/>
              <a:buChar char="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SOUPS ARE APPETIZERS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C00000"/>
              </a:buClr>
              <a:buSzPct val="140000"/>
              <a:buFont typeface="Wingdings 3" panose="05040102010807070707" pitchFamily="18" charset="2"/>
              <a:buChar char="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DRY SOUP MIXES EXISTING SINCE 1940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C00000"/>
              </a:buClr>
              <a:buSzPct val="140000"/>
              <a:buFont typeface="Wingdings 3" panose="05040102010807070707" pitchFamily="18" charset="2"/>
              <a:buChar char="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APPROPRIATE PRE-TREATMENTS TO REMOVE BEANY FLAVOUR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C00000"/>
              </a:buClr>
              <a:buSzPct val="140000"/>
              <a:buFont typeface="Wingdings 3" panose="05040102010807070707" pitchFamily="18" charset="2"/>
              <a:buChar char="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DRY SOUP MIXES PREPARED FROM MINOR PULSES</a:t>
            </a:r>
          </a:p>
        </p:txBody>
      </p:sp>
      <p:pic>
        <p:nvPicPr>
          <p:cNvPr id="58373" name="Picture 9" descr="scan001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35" t="13532" r="12315"/>
          <a:stretch/>
        </p:blipFill>
        <p:spPr bwMode="auto">
          <a:xfrm>
            <a:off x="8207634" y="4176215"/>
            <a:ext cx="3984366" cy="268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284" t="10866" r="9284" b="10866"/>
          <a:stretch/>
        </p:blipFill>
        <p:spPr>
          <a:xfrm>
            <a:off x="-1" y="4142099"/>
            <a:ext cx="2715905" cy="27159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3265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49030" y="640613"/>
            <a:ext cx="10341540" cy="5783141"/>
            <a:chOff x="1600200" y="1524000"/>
            <a:chExt cx="8839200" cy="4943011"/>
          </a:xfrm>
        </p:grpSpPr>
        <p:sp>
          <p:nvSpPr>
            <p:cNvPr id="120835" name="Oval 3" descr="Raw Hg"/>
            <p:cNvSpPr>
              <a:spLocks noChangeArrowheads="1"/>
            </p:cNvSpPr>
            <p:nvPr/>
          </p:nvSpPr>
          <p:spPr bwMode="auto">
            <a:xfrm>
              <a:off x="4876800" y="2895600"/>
              <a:ext cx="2362200" cy="2362200"/>
            </a:xfrm>
            <a:prstGeom prst="ellipse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33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300" name="Text Box 4"/>
            <p:cNvSpPr txBox="1">
              <a:spLocks noChangeArrowheads="1"/>
            </p:cNvSpPr>
            <p:nvPr/>
          </p:nvSpPr>
          <p:spPr bwMode="auto">
            <a:xfrm>
              <a:off x="1600200" y="4343400"/>
              <a:ext cx="2286000" cy="447211"/>
            </a:xfrm>
            <a:prstGeom prst="rect">
              <a:avLst/>
            </a:prstGeom>
            <a:solidFill>
              <a:srgbClr val="66FF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33"/>
              </a:extrusionClr>
            </a:sp3d>
          </p:spPr>
          <p:txBody>
            <a:bodyPr>
              <a:spAutoFit/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Germinated</a:t>
              </a:r>
            </a:p>
          </p:txBody>
        </p:sp>
        <p:sp>
          <p:nvSpPr>
            <p:cNvPr id="55301" name="Text Box 5"/>
            <p:cNvSpPr txBox="1">
              <a:spLocks noChangeArrowheads="1"/>
            </p:cNvSpPr>
            <p:nvPr/>
          </p:nvSpPr>
          <p:spPr bwMode="auto">
            <a:xfrm>
              <a:off x="1752600" y="2819400"/>
              <a:ext cx="2286000" cy="447211"/>
            </a:xfrm>
            <a:prstGeom prst="rect">
              <a:avLst/>
            </a:prstGeom>
            <a:solidFill>
              <a:srgbClr val="66FF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33"/>
              </a:extrusionClr>
            </a:sp3d>
          </p:spPr>
          <p:txBody>
            <a:bodyPr>
              <a:spAutoFit/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Cooked</a:t>
              </a:r>
            </a:p>
          </p:txBody>
        </p:sp>
        <p:sp>
          <p:nvSpPr>
            <p:cNvPr id="55302" name="Text Box 6"/>
            <p:cNvSpPr txBox="1">
              <a:spLocks noChangeArrowheads="1"/>
            </p:cNvSpPr>
            <p:nvPr/>
          </p:nvSpPr>
          <p:spPr bwMode="auto">
            <a:xfrm>
              <a:off x="8001000" y="2667000"/>
              <a:ext cx="2286000" cy="447211"/>
            </a:xfrm>
            <a:prstGeom prst="rect">
              <a:avLst/>
            </a:prstGeom>
            <a:solidFill>
              <a:srgbClr val="66FF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33"/>
              </a:extrusionClr>
            </a:sp3d>
          </p:spPr>
          <p:txBody>
            <a:bodyPr>
              <a:spAutoFit/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Boondi</a:t>
              </a:r>
            </a:p>
          </p:txBody>
        </p:sp>
        <p:sp>
          <p:nvSpPr>
            <p:cNvPr id="55303" name="Text Box 7"/>
            <p:cNvSpPr txBox="1">
              <a:spLocks noChangeArrowheads="1"/>
            </p:cNvSpPr>
            <p:nvPr/>
          </p:nvSpPr>
          <p:spPr bwMode="auto">
            <a:xfrm>
              <a:off x="4953000" y="1524000"/>
              <a:ext cx="2286000" cy="447211"/>
            </a:xfrm>
            <a:prstGeom prst="rect">
              <a:avLst/>
            </a:prstGeom>
            <a:solidFill>
              <a:srgbClr val="66FF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33"/>
              </a:extrusionClr>
            </a:sp3d>
          </p:spPr>
          <p:txBody>
            <a:bodyPr>
              <a:spAutoFit/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Fermented</a:t>
              </a:r>
            </a:p>
          </p:txBody>
        </p:sp>
        <p:sp>
          <p:nvSpPr>
            <p:cNvPr id="55304" name="Text Box 8"/>
            <p:cNvSpPr txBox="1">
              <a:spLocks noChangeArrowheads="1"/>
            </p:cNvSpPr>
            <p:nvPr/>
          </p:nvSpPr>
          <p:spPr bwMode="auto">
            <a:xfrm>
              <a:off x="8153400" y="4114800"/>
              <a:ext cx="2286000" cy="447211"/>
            </a:xfrm>
            <a:prstGeom prst="rect">
              <a:avLst/>
            </a:prstGeom>
            <a:solidFill>
              <a:srgbClr val="66FF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33"/>
              </a:extrusionClr>
            </a:sp3d>
          </p:spPr>
          <p:txBody>
            <a:bodyPr>
              <a:spAutoFit/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Dhal</a:t>
              </a:r>
            </a:p>
          </p:txBody>
        </p:sp>
        <p:sp>
          <p:nvSpPr>
            <p:cNvPr id="55305" name="Text Box 9"/>
            <p:cNvSpPr txBox="1">
              <a:spLocks noChangeArrowheads="1"/>
            </p:cNvSpPr>
            <p:nvPr/>
          </p:nvSpPr>
          <p:spPr bwMode="auto">
            <a:xfrm>
              <a:off x="3124200" y="6019800"/>
              <a:ext cx="2286000" cy="447211"/>
            </a:xfrm>
            <a:prstGeom prst="rect">
              <a:avLst/>
            </a:prstGeom>
            <a:solidFill>
              <a:srgbClr val="66FF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33"/>
              </a:extrusionClr>
            </a:sp3d>
          </p:spPr>
          <p:txBody>
            <a:bodyPr>
              <a:spAutoFit/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Flour</a:t>
              </a:r>
            </a:p>
          </p:txBody>
        </p:sp>
        <p:sp>
          <p:nvSpPr>
            <p:cNvPr id="55306" name="Text Box 10"/>
            <p:cNvSpPr txBox="1">
              <a:spLocks noChangeArrowheads="1"/>
            </p:cNvSpPr>
            <p:nvPr/>
          </p:nvSpPr>
          <p:spPr bwMode="auto">
            <a:xfrm>
              <a:off x="6858000" y="5943600"/>
              <a:ext cx="2286000" cy="447211"/>
            </a:xfrm>
            <a:prstGeom prst="rect">
              <a:avLst/>
            </a:prstGeom>
            <a:solidFill>
              <a:srgbClr val="66FF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33"/>
              </a:extrusionClr>
            </a:sp3d>
          </p:spPr>
          <p:txBody>
            <a:bodyPr>
              <a:spAutoFit/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Soup</a:t>
              </a:r>
            </a:p>
          </p:txBody>
        </p:sp>
        <p:sp>
          <p:nvSpPr>
            <p:cNvPr id="55307" name="AutoShape 11"/>
            <p:cNvSpPr>
              <a:spLocks noChangeArrowheads="1"/>
            </p:cNvSpPr>
            <p:nvPr/>
          </p:nvSpPr>
          <p:spPr bwMode="auto">
            <a:xfrm>
              <a:off x="7315200" y="4114801"/>
              <a:ext cx="762000" cy="379413"/>
            </a:xfrm>
            <a:prstGeom prst="rightArrow">
              <a:avLst>
                <a:gd name="adj1" fmla="val 57324"/>
                <a:gd name="adj2" fmla="val 100837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308" name="AutoShape 12"/>
            <p:cNvSpPr>
              <a:spLocks noChangeArrowheads="1"/>
            </p:cNvSpPr>
            <p:nvPr/>
          </p:nvSpPr>
          <p:spPr bwMode="auto">
            <a:xfrm rot="-1106097">
              <a:off x="7086600" y="2971801"/>
              <a:ext cx="762000" cy="379413"/>
            </a:xfrm>
            <a:prstGeom prst="rightArrow">
              <a:avLst>
                <a:gd name="adj1" fmla="val 57324"/>
                <a:gd name="adj2" fmla="val 100837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309" name="AutoShape 13"/>
            <p:cNvSpPr>
              <a:spLocks noChangeArrowheads="1"/>
            </p:cNvSpPr>
            <p:nvPr/>
          </p:nvSpPr>
          <p:spPr bwMode="auto">
            <a:xfrm rot="10800000">
              <a:off x="3948113" y="4267201"/>
              <a:ext cx="762000" cy="379413"/>
            </a:xfrm>
            <a:prstGeom prst="rightArrow">
              <a:avLst>
                <a:gd name="adj1" fmla="val 57324"/>
                <a:gd name="adj2" fmla="val 100837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310" name="AutoShape 14"/>
            <p:cNvSpPr>
              <a:spLocks noChangeArrowheads="1"/>
            </p:cNvSpPr>
            <p:nvPr/>
          </p:nvSpPr>
          <p:spPr bwMode="auto">
            <a:xfrm rot="-9115650">
              <a:off x="4191000" y="3124201"/>
              <a:ext cx="762000" cy="379413"/>
            </a:xfrm>
            <a:prstGeom prst="rightArrow">
              <a:avLst>
                <a:gd name="adj1" fmla="val 57324"/>
                <a:gd name="adj2" fmla="val 100837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311" name="AutoShape 15"/>
            <p:cNvSpPr>
              <a:spLocks noChangeArrowheads="1"/>
            </p:cNvSpPr>
            <p:nvPr/>
          </p:nvSpPr>
          <p:spPr bwMode="auto">
            <a:xfrm rot="7606397">
              <a:off x="4685507" y="5372894"/>
              <a:ext cx="762000" cy="379413"/>
            </a:xfrm>
            <a:prstGeom prst="rightArrow">
              <a:avLst>
                <a:gd name="adj1" fmla="val 57324"/>
                <a:gd name="adj2" fmla="val 100837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312" name="AutoShape 16"/>
            <p:cNvSpPr>
              <a:spLocks noChangeArrowheads="1"/>
            </p:cNvSpPr>
            <p:nvPr/>
          </p:nvSpPr>
          <p:spPr bwMode="auto">
            <a:xfrm rot="3600000">
              <a:off x="6666707" y="5220494"/>
              <a:ext cx="762000" cy="379413"/>
            </a:xfrm>
            <a:prstGeom prst="rightArrow">
              <a:avLst>
                <a:gd name="adj1" fmla="val 57324"/>
                <a:gd name="adj2" fmla="val 100837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313" name="AutoShape 17"/>
            <p:cNvSpPr>
              <a:spLocks noChangeArrowheads="1"/>
            </p:cNvSpPr>
            <p:nvPr/>
          </p:nvSpPr>
          <p:spPr bwMode="auto">
            <a:xfrm rot="-5400000">
              <a:off x="5676107" y="2324894"/>
              <a:ext cx="762000" cy="379413"/>
            </a:xfrm>
            <a:prstGeom prst="rightArrow">
              <a:avLst>
                <a:gd name="adj1" fmla="val 57324"/>
                <a:gd name="adj2" fmla="val 100837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0" y="6423754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PROCESSING OF HORSE GRAM FOR VALUE ADDITION</a:t>
            </a:r>
          </a:p>
        </p:txBody>
      </p:sp>
    </p:spTree>
    <p:extLst>
      <p:ext uri="{BB962C8B-B14F-4D97-AF65-F5344CB8AC3E}">
        <p14:creationId xmlns:p14="http://schemas.microsoft.com/office/powerpoint/2010/main" val="590189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0" y="919573"/>
            <a:ext cx="8732837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 FORMULATIONS</a:t>
            </a:r>
          </a:p>
          <a:p>
            <a:pPr marL="566738" marR="0" lvl="0" indent="-566738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FFFF"/>
              </a:buClr>
              <a:buSzPct val="130000"/>
              <a:buFont typeface="Wingdings" panose="05000000000000000000" pitchFamily="2" charset="2"/>
              <a:buChar char="[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Legume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based High protein Soup mix</a:t>
            </a:r>
          </a:p>
          <a:p>
            <a:pPr marL="566738" marR="0" lvl="0" indent="-566738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FFFF"/>
              </a:buClr>
              <a:buSzPct val="130000"/>
              <a:buFont typeface="Wingdings" panose="05000000000000000000" pitchFamily="2" charset="2"/>
              <a:buChar char="[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Horse gram  Papad</a:t>
            </a:r>
          </a:p>
          <a:p>
            <a:pPr marL="566738" marR="0" lvl="0" indent="-566738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FFFF"/>
              </a:buClr>
              <a:buSzPct val="130000"/>
              <a:buFont typeface="Wingdings" panose="05000000000000000000" pitchFamily="2" charset="2"/>
              <a:buChar char="[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Boondi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66738" marR="0" lvl="0" indent="-566738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FFFF"/>
              </a:buClr>
              <a:buSzPct val="130000"/>
              <a:buFont typeface="Wingdings" panose="05000000000000000000" pitchFamily="2" charset="2"/>
              <a:buChar char="[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Dhal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analogue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(ongoing Project )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66738" marR="0" lvl="0" indent="-566738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FFFF"/>
              </a:buClr>
              <a:buSzPct val="130000"/>
              <a:buFont typeface="Wingdings" panose="05000000000000000000" pitchFamily="2" charset="2"/>
              <a:buChar char="[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Sambar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/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Rasam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mix</a:t>
            </a:r>
          </a:p>
          <a:p>
            <a:pPr marL="566738" marR="0" lvl="0" indent="-566738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FFFF"/>
              </a:buClr>
              <a:buSzPct val="130000"/>
              <a:buFont typeface="Wingdings" panose="05000000000000000000" pitchFamily="2" charset="2"/>
              <a:buChar char="[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Noodles</a:t>
            </a:r>
          </a:p>
          <a:p>
            <a:pPr marL="566738" marR="0" lvl="0" indent="-566738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FFFF"/>
              </a:buClr>
              <a:buSzPct val="130000"/>
              <a:buFont typeface="Wingdings" panose="05000000000000000000" pitchFamily="2" charset="2"/>
              <a:buChar char="[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Horse gram –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extract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sz="28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Kattu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2467" name="Picture 3" descr="scan000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8401" y="3621717"/>
            <a:ext cx="4673600" cy="3236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4" descr="scan00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9027" y="3967"/>
            <a:ext cx="4672973" cy="297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5" descr="HORSEGRAM NOODLES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16513" y="3478741"/>
            <a:ext cx="2401888" cy="240188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96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21959" y="5798907"/>
            <a:ext cx="4421874" cy="86699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FLAKING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36478" y="769257"/>
            <a:ext cx="11955438" cy="6088743"/>
            <a:chOff x="1676400" y="1066800"/>
            <a:chExt cx="8458200" cy="5410200"/>
          </a:xfrm>
        </p:grpSpPr>
        <p:sp>
          <p:nvSpPr>
            <p:cNvPr id="107523" name="AutoShape 3"/>
            <p:cNvSpPr>
              <a:spLocks noChangeArrowheads="1"/>
            </p:cNvSpPr>
            <p:nvPr/>
          </p:nvSpPr>
          <p:spPr bwMode="auto">
            <a:xfrm>
              <a:off x="3962400" y="1066800"/>
              <a:ext cx="838200" cy="457200"/>
            </a:xfrm>
            <a:prstGeom prst="rightArrow">
              <a:avLst>
                <a:gd name="adj1" fmla="val 50000"/>
                <a:gd name="adj2" fmla="val 45833"/>
              </a:avLst>
            </a:prstGeom>
            <a:solidFill>
              <a:srgbClr val="66FF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33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7524" name="AutoShape 4"/>
            <p:cNvSpPr>
              <a:spLocks noChangeArrowheads="1"/>
            </p:cNvSpPr>
            <p:nvPr/>
          </p:nvSpPr>
          <p:spPr bwMode="auto">
            <a:xfrm>
              <a:off x="7086600" y="1066800"/>
              <a:ext cx="838200" cy="457200"/>
            </a:xfrm>
            <a:prstGeom prst="rightArrow">
              <a:avLst>
                <a:gd name="adj1" fmla="val 50000"/>
                <a:gd name="adj2" fmla="val 45833"/>
              </a:avLst>
            </a:prstGeom>
            <a:solidFill>
              <a:srgbClr val="66FF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33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7525" name="AutoShape 5"/>
            <p:cNvSpPr>
              <a:spLocks noChangeArrowheads="1"/>
            </p:cNvSpPr>
            <p:nvPr/>
          </p:nvSpPr>
          <p:spPr bwMode="auto">
            <a:xfrm rot="5400000">
              <a:off x="8648700" y="1866900"/>
              <a:ext cx="838200" cy="457200"/>
            </a:xfrm>
            <a:prstGeom prst="rightArrow">
              <a:avLst>
                <a:gd name="adj1" fmla="val 50000"/>
                <a:gd name="adj2" fmla="val 45833"/>
              </a:avLst>
            </a:prstGeom>
            <a:solidFill>
              <a:srgbClr val="66FF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33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7526" name="AutoShape 6"/>
            <p:cNvSpPr>
              <a:spLocks noChangeArrowheads="1"/>
            </p:cNvSpPr>
            <p:nvPr/>
          </p:nvSpPr>
          <p:spPr bwMode="auto">
            <a:xfrm rot="10800000">
              <a:off x="7010400" y="2743200"/>
              <a:ext cx="838200" cy="457200"/>
            </a:xfrm>
            <a:prstGeom prst="rightArrow">
              <a:avLst>
                <a:gd name="adj1" fmla="val 50000"/>
                <a:gd name="adj2" fmla="val 45833"/>
              </a:avLst>
            </a:prstGeom>
            <a:solidFill>
              <a:srgbClr val="66FF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33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7527" name="AutoShape 7"/>
            <p:cNvSpPr>
              <a:spLocks noChangeArrowheads="1"/>
            </p:cNvSpPr>
            <p:nvPr/>
          </p:nvSpPr>
          <p:spPr bwMode="auto">
            <a:xfrm rot="10800000">
              <a:off x="3962400" y="2743200"/>
              <a:ext cx="838200" cy="457200"/>
            </a:xfrm>
            <a:prstGeom prst="rightArrow">
              <a:avLst>
                <a:gd name="adj1" fmla="val 50000"/>
                <a:gd name="adj2" fmla="val 45833"/>
              </a:avLst>
            </a:prstGeom>
            <a:solidFill>
              <a:srgbClr val="66FF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33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7528" name="AutoShape 8"/>
            <p:cNvSpPr>
              <a:spLocks noChangeArrowheads="1"/>
            </p:cNvSpPr>
            <p:nvPr/>
          </p:nvSpPr>
          <p:spPr bwMode="auto">
            <a:xfrm rot="5400000">
              <a:off x="2476500" y="3619500"/>
              <a:ext cx="838200" cy="457200"/>
            </a:xfrm>
            <a:prstGeom prst="rightArrow">
              <a:avLst>
                <a:gd name="adj1" fmla="val 50000"/>
                <a:gd name="adj2" fmla="val 45833"/>
              </a:avLst>
            </a:prstGeom>
            <a:solidFill>
              <a:srgbClr val="66FF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33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7529" name="AutoShape 9"/>
            <p:cNvSpPr>
              <a:spLocks noChangeArrowheads="1"/>
            </p:cNvSpPr>
            <p:nvPr/>
          </p:nvSpPr>
          <p:spPr bwMode="auto">
            <a:xfrm>
              <a:off x="4038600" y="4419600"/>
              <a:ext cx="838200" cy="457200"/>
            </a:xfrm>
            <a:prstGeom prst="rightArrow">
              <a:avLst>
                <a:gd name="adj1" fmla="val 50000"/>
                <a:gd name="adj2" fmla="val 45833"/>
              </a:avLst>
            </a:prstGeom>
            <a:solidFill>
              <a:srgbClr val="66FF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33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7530" name="AutoShape 10"/>
            <p:cNvSpPr>
              <a:spLocks noChangeArrowheads="1"/>
            </p:cNvSpPr>
            <p:nvPr/>
          </p:nvSpPr>
          <p:spPr bwMode="auto">
            <a:xfrm rot="5400000">
              <a:off x="2476500" y="5295900"/>
              <a:ext cx="838200" cy="457200"/>
            </a:xfrm>
            <a:prstGeom prst="rightArrow">
              <a:avLst>
                <a:gd name="adj1" fmla="val 50000"/>
                <a:gd name="adj2" fmla="val 45833"/>
              </a:avLst>
            </a:prstGeom>
            <a:solidFill>
              <a:srgbClr val="66FF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FF33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883" name="Text Box 11"/>
            <p:cNvSpPr txBox="1">
              <a:spLocks noChangeArrowheads="1"/>
            </p:cNvSpPr>
            <p:nvPr/>
          </p:nvSpPr>
          <p:spPr bwMode="auto">
            <a:xfrm>
              <a:off x="5181601" y="4419600"/>
              <a:ext cx="2093913" cy="457200"/>
            </a:xfrm>
            <a:prstGeom prst="rect">
              <a:avLst/>
            </a:prstGeom>
            <a:solidFill>
              <a:srgbClr val="FFCC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HEAD FLAKES</a:t>
              </a:r>
            </a:p>
          </p:txBody>
        </p:sp>
        <p:grpSp>
          <p:nvGrpSpPr>
            <p:cNvPr id="2" name="Group 12"/>
            <p:cNvGrpSpPr>
              <a:grpSpLocks/>
            </p:cNvGrpSpPr>
            <p:nvPr/>
          </p:nvGrpSpPr>
          <p:grpSpPr bwMode="auto">
            <a:xfrm>
              <a:off x="1676400" y="1066801"/>
              <a:ext cx="2362200" cy="465138"/>
              <a:chOff x="2154" y="508"/>
              <a:chExt cx="1488" cy="293"/>
            </a:xfrm>
          </p:grpSpPr>
          <p:sp>
            <p:nvSpPr>
              <p:cNvPr id="79893" name="Rectangle 13"/>
              <p:cNvSpPr>
                <a:spLocks noChangeArrowheads="1"/>
              </p:cNvSpPr>
              <p:nvPr/>
            </p:nvSpPr>
            <p:spPr bwMode="auto">
              <a:xfrm>
                <a:off x="2346" y="508"/>
                <a:ext cx="1104" cy="288"/>
              </a:xfrm>
              <a:prstGeom prst="rect">
                <a:avLst/>
              </a:prstGeom>
              <a:solidFill>
                <a:srgbClr val="FFCC00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CC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894" name="Text Box 14"/>
              <p:cNvSpPr txBox="1">
                <a:spLocks noChangeArrowheads="1"/>
              </p:cNvSpPr>
              <p:nvPr/>
            </p:nvSpPr>
            <p:spPr bwMode="auto">
              <a:xfrm>
                <a:off x="2154" y="508"/>
                <a:ext cx="1488" cy="293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GRAIN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</a:t>
                </a:r>
              </a:p>
            </p:txBody>
          </p:sp>
        </p:grpSp>
        <p:sp>
          <p:nvSpPr>
            <p:cNvPr id="79885" name="Text Box 15"/>
            <p:cNvSpPr txBox="1">
              <a:spLocks noChangeArrowheads="1"/>
            </p:cNvSpPr>
            <p:nvPr/>
          </p:nvSpPr>
          <p:spPr bwMode="auto">
            <a:xfrm>
              <a:off x="5105400" y="1066800"/>
              <a:ext cx="1752600" cy="45720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SOAKING</a:t>
              </a:r>
            </a:p>
          </p:txBody>
        </p:sp>
        <p:sp>
          <p:nvSpPr>
            <p:cNvPr id="79886" name="Text Box 16"/>
            <p:cNvSpPr txBox="1">
              <a:spLocks noChangeArrowheads="1"/>
            </p:cNvSpPr>
            <p:nvPr/>
          </p:nvSpPr>
          <p:spPr bwMode="auto">
            <a:xfrm>
              <a:off x="8229600" y="1066800"/>
              <a:ext cx="1752600" cy="45720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ROASTING</a:t>
              </a:r>
            </a:p>
          </p:txBody>
        </p:sp>
        <p:sp>
          <p:nvSpPr>
            <p:cNvPr id="79887" name="Text Box 17"/>
            <p:cNvSpPr txBox="1">
              <a:spLocks noChangeArrowheads="1"/>
            </p:cNvSpPr>
            <p:nvPr/>
          </p:nvSpPr>
          <p:spPr bwMode="auto">
            <a:xfrm>
              <a:off x="8153400" y="2743200"/>
              <a:ext cx="1981200" cy="45720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PROCESSING</a:t>
              </a:r>
            </a:p>
          </p:txBody>
        </p:sp>
        <p:sp>
          <p:nvSpPr>
            <p:cNvPr id="79888" name="Text Box 18"/>
            <p:cNvSpPr txBox="1">
              <a:spLocks noChangeArrowheads="1"/>
            </p:cNvSpPr>
            <p:nvPr/>
          </p:nvSpPr>
          <p:spPr bwMode="auto">
            <a:xfrm>
              <a:off x="5105400" y="2819400"/>
              <a:ext cx="1752600" cy="38100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FLAKING</a:t>
              </a:r>
            </a:p>
          </p:txBody>
        </p:sp>
        <p:sp>
          <p:nvSpPr>
            <p:cNvPr id="79889" name="Text Box 19"/>
            <p:cNvSpPr txBox="1">
              <a:spLocks noChangeArrowheads="1"/>
            </p:cNvSpPr>
            <p:nvPr/>
          </p:nvSpPr>
          <p:spPr bwMode="auto">
            <a:xfrm>
              <a:off x="1981200" y="2819400"/>
              <a:ext cx="1752600" cy="38100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DRYING</a:t>
              </a:r>
            </a:p>
          </p:txBody>
        </p:sp>
        <p:sp>
          <p:nvSpPr>
            <p:cNvPr id="79890" name="Text Box 20"/>
            <p:cNvSpPr txBox="1">
              <a:spLocks noChangeArrowheads="1"/>
            </p:cNvSpPr>
            <p:nvPr/>
          </p:nvSpPr>
          <p:spPr bwMode="auto">
            <a:xfrm>
              <a:off x="2057400" y="6096000"/>
              <a:ext cx="1676400" cy="381000"/>
            </a:xfrm>
            <a:prstGeom prst="rect">
              <a:avLst/>
            </a:prstGeom>
            <a:solidFill>
              <a:srgbClr val="00FF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FFCC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BROKENS</a:t>
              </a:r>
            </a:p>
          </p:txBody>
        </p:sp>
        <p:sp>
          <p:nvSpPr>
            <p:cNvPr id="79891" name="Text Box 21"/>
            <p:cNvSpPr txBox="1">
              <a:spLocks noChangeArrowheads="1"/>
            </p:cNvSpPr>
            <p:nvPr/>
          </p:nvSpPr>
          <p:spPr bwMode="auto">
            <a:xfrm>
              <a:off x="1981200" y="4495800"/>
              <a:ext cx="1752600" cy="38100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SIFTING</a:t>
              </a:r>
            </a:p>
          </p:txBody>
        </p:sp>
      </p:grpSp>
      <p:sp>
        <p:nvSpPr>
          <p:cNvPr id="107542" name="Oval 22" descr="nylon flakes"/>
          <p:cNvSpPr>
            <a:spLocks noChangeArrowheads="1"/>
          </p:cNvSpPr>
          <p:nvPr/>
        </p:nvSpPr>
        <p:spPr bwMode="auto">
          <a:xfrm>
            <a:off x="8510149" y="3427722"/>
            <a:ext cx="3278268" cy="3278268"/>
          </a:xfrm>
          <a:prstGeom prst="ellipse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11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4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5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1" descr="C:\Documents and Settings\BVS\Desktop\sumeet\Flakes,Sumeet,GST,20.2.08\DSC_539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19886" y="2489850"/>
            <a:ext cx="3672114" cy="367211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TextBox 2"/>
          <p:cNvSpPr txBox="1">
            <a:spLocks noChangeArrowheads="1"/>
          </p:cNvSpPr>
          <p:nvPr/>
        </p:nvSpPr>
        <p:spPr bwMode="auto">
          <a:xfrm>
            <a:off x="0" y="1909861"/>
            <a:ext cx="8519886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82625" marR="0" lvl="0" indent="-682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40000"/>
              <a:buFont typeface="Wingdings 2" panose="05020102010507070707" pitchFamily="18" charset="2"/>
              <a:buChar char="²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Flakes from non-conventional grains – maize, sorghum,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pearl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millet, legumes such as horse gram – along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some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oats and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barley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2625" marR="0" lvl="0" indent="-682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40000"/>
              <a:buFont typeface="Wingdings 2" panose="05020102010507070707" pitchFamily="18" charset="2"/>
              <a:buChar char="²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2625" marR="0" lvl="0" indent="-682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40000"/>
              <a:buFont typeface="Wingdings 2" panose="05020102010507070707" pitchFamily="18" charset="2"/>
              <a:buChar char="²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Rich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proteins, fibre, polyphenol, antioxidants; tastes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good</a:t>
            </a:r>
          </a:p>
          <a:p>
            <a:pPr marL="682625" marR="0" lvl="0" indent="-682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40000"/>
              <a:buFont typeface="Wingdings 2" panose="05020102010507070707" pitchFamily="18" charset="2"/>
              <a:buChar char="²"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2625" marR="0" lvl="0" indent="-682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40000"/>
              <a:buFont typeface="Wingdings 2" panose="05020102010507070707" pitchFamily="18" charset="2"/>
              <a:buChar char="²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 than the commercial muesli </a:t>
            </a:r>
          </a:p>
          <a:p>
            <a:pPr marL="682625" marR="0" lvl="0" indent="-682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40000"/>
              <a:buFont typeface="Wingdings 2" panose="05020102010507070707" pitchFamily="18" charset="2"/>
              <a:buChar char="²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2625" marR="0" lvl="0" indent="-682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40000"/>
              <a:buFont typeface="Wingdings 2" panose="05020102010507070707" pitchFamily="18" charset="2"/>
              <a:buChar char="²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be stored for 4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months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69" name="TextBox 3"/>
          <p:cNvSpPr txBox="1">
            <a:spLocks noChangeArrowheads="1"/>
          </p:cNvSpPr>
          <p:nvPr/>
        </p:nvSpPr>
        <p:spPr bwMode="auto">
          <a:xfrm>
            <a:off x="0" y="1255594"/>
            <a:ext cx="121920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 GRAIN FLAKES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42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715905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292100" h="292100"/>
            </a:sp3d>
          </a:bodyPr>
          <a:lstStyle/>
          <a:p>
            <a:pPr algn="ctr"/>
            <a:r>
              <a:rPr lang="en-US" sz="8800" dirty="0" smtClean="0">
                <a:solidFill>
                  <a:srgbClr val="FFFF00"/>
                </a:solidFill>
                <a:latin typeface="Impact" panose="020B0806030902050204" pitchFamily="34" charset="0"/>
              </a:rPr>
              <a:t>Technologies from GST</a:t>
            </a:r>
            <a:endParaRPr lang="en-US" sz="8800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85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74030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463550" marR="0" lvl="0" indent="-4635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Beverage mix from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malted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Ragi</a:t>
            </a:r>
          </a:p>
          <a:p>
            <a:pPr marL="463550" marR="0" lvl="0" indent="-4635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Cereal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flakes – jowar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63550" marR="0" lvl="0" indent="-4635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Composite lentil chips</a:t>
            </a:r>
          </a:p>
          <a:p>
            <a:pPr marL="463550" marR="0" lvl="0" indent="-4635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Composite vermicelli based on ragi flour</a:t>
            </a:r>
          </a:p>
          <a:p>
            <a:pPr marL="463550" marR="0" lvl="0" indent="-4635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Convenience flour from ragi suitable for stiff porridge 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mudde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463550" marR="0" lvl="0" indent="-4635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Decortication of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finger millet (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Ragi</a:t>
            </a: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63550" marR="0" lvl="0" indent="-4635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Expanded Horse Gram</a:t>
            </a:r>
          </a:p>
          <a:p>
            <a:pPr marL="463550" marR="0" lvl="0" indent="-4635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Fermented &amp; dehydrated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Dosa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Idli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mix</a:t>
            </a:r>
          </a:p>
          <a:p>
            <a:pPr marL="463550" marR="0" lvl="0" indent="-4635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Finger millet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(Ragi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based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murukku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mix</a:t>
            </a:r>
          </a:p>
          <a:p>
            <a:pPr marL="463550" marR="0" lvl="0" indent="-4635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Finger millet based multigrain semolina for preparation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kesari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bhath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similar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products</a:t>
            </a:r>
          </a:p>
          <a:p>
            <a:pPr marL="463550" marR="0" lvl="0" indent="-4635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Flaked Jowar RTE low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fat, sweet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&amp;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savoury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snacks</a:t>
            </a:r>
          </a:p>
          <a:p>
            <a:pPr marL="463550" marR="0" lvl="0" indent="-4635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Flaking Foxtail Millet</a:t>
            </a:r>
          </a:p>
          <a:p>
            <a:pPr marL="463550" marR="0" lvl="0" indent="-4635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Flaking of Ragi</a:t>
            </a:r>
          </a:p>
          <a:p>
            <a:pPr marL="463550" marR="0" lvl="0" indent="-4635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Food for Diabetics</a:t>
            </a:r>
          </a:p>
          <a:p>
            <a:pPr marL="463550" marR="0" lvl="0" indent="-4635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Improved maize flour</a:t>
            </a:r>
          </a:p>
          <a:p>
            <a:pPr marL="463550" marR="0" lvl="0" indent="-4635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Instant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moringa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leaf products</a:t>
            </a:r>
          </a:p>
          <a:p>
            <a:pPr marL="463550" marR="0" lvl="0" indent="-4635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Instant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moringa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leaves soup mix</a:t>
            </a:r>
          </a:p>
          <a:p>
            <a:pPr marL="463550" marR="0" lvl="0" indent="-4635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Instant Traditional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foods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Imli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poha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Pongal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Rasam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Sambar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Pongal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bhath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Imli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poha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Puliogre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Bisibele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bhath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65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8847"/>
            <a:ext cx="12192000" cy="674030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463550" indent="-463550"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Legume based ready to fry snacks</a:t>
            </a:r>
          </a:p>
          <a:p>
            <a:pPr marL="463550" indent="-463550"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fat expanded green snack using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Moringa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3550" indent="-463550"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 Chips</a:t>
            </a:r>
          </a:p>
          <a:p>
            <a:pPr marL="463550" indent="-463550"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Malted Ragi Flour - enzyme rich</a:t>
            </a:r>
          </a:p>
          <a:p>
            <a:pPr marL="463550" indent="-463550"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Millet based cookie</a:t>
            </a:r>
          </a:p>
          <a:p>
            <a:pPr marL="463550" indent="-463550"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 Bean Dhal Puff</a:t>
            </a:r>
          </a:p>
          <a:p>
            <a:pPr marL="463550" indent="-463550"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Multigrain based fortified snack</a:t>
            </a:r>
          </a:p>
          <a:p>
            <a:pPr marL="463550" indent="-463550"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Multigrain instant semolina</a:t>
            </a:r>
          </a:p>
          <a:p>
            <a:pPr marL="463550" indent="-463550"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Multigrain Sweet Mix</a:t>
            </a:r>
          </a:p>
          <a:p>
            <a:pPr marL="463550" indent="-463550"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Processed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besan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(bengal gram) suitable for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boondi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3550" indent="-463550"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rich ragi vermicelli</a:t>
            </a:r>
          </a:p>
          <a:p>
            <a:pPr marL="463550" indent="-463550"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Puffed moth bean based sweet &amp; </a:t>
            </a:r>
            <a:r>
              <a:rPr lang="en-US" sz="24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savoury</a:t>
            </a:r>
            <a:r>
              <a:rPr lang="en-US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snacks</a:t>
            </a:r>
          </a:p>
          <a:p>
            <a:pPr marL="463550" indent="-463550"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 based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papads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3550" indent="-463550"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cooking, germinated and dehydrated pulses</a:t>
            </a:r>
          </a:p>
          <a:p>
            <a:pPr marL="463550" indent="-463550"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Ragi based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papads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3550" indent="-463550"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Ready to eat low fat maize snack from Milled maize grits</a:t>
            </a:r>
          </a:p>
          <a:p>
            <a:pPr marL="463550" indent="-463550"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Ready to eat low fat snack like - </a:t>
            </a:r>
            <a:r>
              <a:rPr lang="en-US" sz="24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Chakli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24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Tengolal</a:t>
            </a:r>
            <a:endParaRPr lang="en-US" sz="24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3550" indent="-463550"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RTC Multigrain whole mix for drink - porridge</a:t>
            </a:r>
          </a:p>
          <a:p>
            <a:pPr marL="463550" indent="-463550"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RTE snack mix from puffed coarse cereals and legumes</a:t>
            </a:r>
          </a:p>
          <a:p>
            <a:pPr marL="463550" indent="-463550"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Shelf stable jowar flour</a:t>
            </a:r>
          </a:p>
          <a:p>
            <a:pPr marL="463550" indent="-463550"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Shelf stable optimally milled brown rice</a:t>
            </a:r>
          </a:p>
          <a:p>
            <a:pPr marL="463550" indent="-463550"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Shelf stable roti from non wheat cereal and millet</a:t>
            </a:r>
          </a:p>
          <a:p>
            <a:pPr marL="463550" indent="-463550">
              <a:buClr>
                <a:srgbClr val="ED7D31"/>
              </a:buClr>
              <a:buSzPct val="140000"/>
              <a:buFont typeface="Webdings" panose="05030102010509060703" pitchFamily="18" charset="2"/>
              <a:buChar char="=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Snacks - </a:t>
            </a:r>
            <a:r>
              <a:rPr lang="en-US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Flaked 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Spicy Maize Snack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77218" y="5534561"/>
            <a:ext cx="681478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 technical queries please contact:</a:t>
            </a:r>
          </a:p>
          <a:p>
            <a:r>
              <a:rPr lang="en-US" sz="2000" b="1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Head, Technology Transfer and Business Development Department, CSIR – CFTRI, Mysuru</a:t>
            </a:r>
          </a:p>
          <a:p>
            <a:r>
              <a:rPr 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	ttbd@cftri.res.in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95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62894"/>
            <a:ext cx="121920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Resources Development Department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376" y="4809536"/>
            <a:ext cx="7169624" cy="20484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712687"/>
            <a:ext cx="1219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ct val="70000"/>
              <a:buFont typeface="Arial" panose="020B0604020202020204" pitchFamily="34" charset="0"/>
              <a:buChar char="█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(Food Technology) course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ct val="70000"/>
              <a:buFont typeface="Arial" panose="020B0604020202020204" pitchFamily="34" charset="0"/>
              <a:buChar char="█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Short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term training courses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ct val="70000"/>
              <a:buFont typeface="Arial" panose="020B0604020202020204" pitchFamily="34" charset="0"/>
              <a:buChar char="█"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Ph.D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programmes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ct val="70000"/>
              <a:buFont typeface="Arial" panose="020B0604020202020204" pitchFamily="34" charset="0"/>
              <a:buChar char="█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 Universities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ct val="70000"/>
              <a:buFont typeface="Arial" panose="020B0604020202020204" pitchFamily="34" charset="0"/>
              <a:buChar char="█"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AcSIR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ct val="70000"/>
              <a:buFont typeface="Arial" panose="020B0604020202020204" pitchFamily="34" charset="0"/>
              <a:buChar char="█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Thesis and Dissertation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ct val="70000"/>
              <a:buFont typeface="Arial" panose="020B0604020202020204" pitchFamily="34" charset="0"/>
              <a:buChar char="█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Recruitment of PAs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206" y="2465644"/>
            <a:ext cx="2033516" cy="203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0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0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48647"/>
            <a:ext cx="6858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  <a:latin typeface="Century Gothic" panose="020B0502020202020204" pitchFamily="34" charset="0"/>
              </a:rPr>
              <a:t>BREAD </a:t>
            </a:r>
            <a:r>
              <a:rPr lang="en-US" dirty="0" smtClean="0">
                <a:solidFill>
                  <a:srgbClr val="00FFFF"/>
                </a:solidFill>
                <a:latin typeface="Century Gothic" panose="020B0502020202020204" pitchFamily="34" charset="0"/>
              </a:rPr>
              <a:t>PRODUCTION (RAGI &amp; </a:t>
            </a:r>
            <a:r>
              <a:rPr lang="en-US" dirty="0" err="1" smtClean="0">
                <a:solidFill>
                  <a:srgbClr val="00FFFF"/>
                </a:solidFill>
                <a:latin typeface="Century Gothic" panose="020B0502020202020204" pitchFamily="34" charset="0"/>
              </a:rPr>
              <a:t>BAJRA</a:t>
            </a:r>
            <a:r>
              <a:rPr lang="en-US" dirty="0" smtClean="0">
                <a:solidFill>
                  <a:srgbClr val="00FFFF"/>
                </a:solidFill>
                <a:latin typeface="Century Gothic" panose="020B0502020202020204" pitchFamily="34" charset="0"/>
              </a:rPr>
              <a:t> BASED)</a:t>
            </a:r>
            <a:endParaRPr lang="en-US" dirty="0">
              <a:solidFill>
                <a:srgbClr val="00FFFF"/>
              </a:solidFill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rgbClr val="00FFFF"/>
                </a:solidFill>
                <a:latin typeface="Century Gothic" panose="020B0502020202020204" pitchFamily="34" charset="0"/>
              </a:rPr>
              <a:t>COMPOSITE RAGI RUSK</a:t>
            </a:r>
          </a:p>
          <a:p>
            <a:r>
              <a:rPr lang="en-US" dirty="0" smtClean="0">
                <a:solidFill>
                  <a:srgbClr val="00FFFF"/>
                </a:solidFill>
                <a:latin typeface="Century Gothic" panose="020B0502020202020204" pitchFamily="34" charset="0"/>
              </a:rPr>
              <a:t>COMPOSITE RAGI VERMICELLI</a:t>
            </a:r>
          </a:p>
          <a:p>
            <a:r>
              <a:rPr lang="en-US" dirty="0" smtClean="0">
                <a:solidFill>
                  <a:srgbClr val="00FFFF"/>
                </a:solidFill>
                <a:latin typeface="Century Gothic" panose="020B0502020202020204" pitchFamily="34" charset="0"/>
              </a:rPr>
              <a:t>RAGI BASED PAPADS</a:t>
            </a:r>
            <a:endParaRPr lang="en-US" dirty="0" smtClean="0">
              <a:solidFill>
                <a:srgbClr val="00FFFF"/>
              </a:solidFill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rgbClr val="00FFFF"/>
                </a:solidFill>
                <a:latin typeface="Century Gothic" panose="020B0502020202020204" pitchFamily="34" charset="0"/>
              </a:rPr>
              <a:t>DECORTICATED RAGI</a:t>
            </a:r>
          </a:p>
          <a:p>
            <a:r>
              <a:rPr lang="en-US" dirty="0" smtClean="0">
                <a:solidFill>
                  <a:srgbClr val="00FFFF"/>
                </a:solidFill>
                <a:latin typeface="Century Gothic" panose="020B0502020202020204" pitchFamily="34" charset="0"/>
              </a:rPr>
              <a:t>MALTED ENZYME RICH RAGI FLOUR</a:t>
            </a:r>
          </a:p>
          <a:p>
            <a:r>
              <a:rPr lang="en-US" dirty="0" smtClean="0">
                <a:solidFill>
                  <a:srgbClr val="00FFFF"/>
                </a:solidFill>
                <a:latin typeface="Century Gothic" panose="020B0502020202020204" pitchFamily="34" charset="0"/>
              </a:rPr>
              <a:t>FOXTAIL MILLET FLAKES</a:t>
            </a:r>
          </a:p>
          <a:p>
            <a:r>
              <a:rPr lang="en-US" dirty="0" smtClean="0">
                <a:solidFill>
                  <a:srgbClr val="00FFFF"/>
                </a:solidFill>
                <a:latin typeface="Century Gothic" panose="020B0502020202020204" pitchFamily="34" charset="0"/>
              </a:rPr>
              <a:t>RAGI BASED </a:t>
            </a:r>
            <a:r>
              <a:rPr lang="en-US" dirty="0" err="1" smtClean="0">
                <a:solidFill>
                  <a:srgbClr val="00FFFF"/>
                </a:solidFill>
                <a:latin typeface="Century Gothic" panose="020B0502020202020204" pitchFamily="34" charset="0"/>
              </a:rPr>
              <a:t>CHAKLI</a:t>
            </a:r>
            <a:r>
              <a:rPr lang="en-US" dirty="0" smtClean="0">
                <a:solidFill>
                  <a:srgbClr val="00FFFF"/>
                </a:solidFill>
                <a:latin typeface="Century Gothic" panose="020B0502020202020204" pitchFamily="34" charset="0"/>
              </a:rPr>
              <a:t>/ </a:t>
            </a:r>
            <a:r>
              <a:rPr lang="en-US" dirty="0" err="1" smtClean="0">
                <a:solidFill>
                  <a:srgbClr val="00FFFF"/>
                </a:solidFill>
                <a:latin typeface="Century Gothic" panose="020B0502020202020204" pitchFamily="34" charset="0"/>
              </a:rPr>
              <a:t>MURUKKU</a:t>
            </a:r>
            <a:endParaRPr lang="en-US" dirty="0" smtClean="0">
              <a:solidFill>
                <a:srgbClr val="00FFFF"/>
              </a:solidFill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rgbClr val="00FFFF"/>
                </a:solidFill>
                <a:latin typeface="Century Gothic" panose="020B0502020202020204" pitchFamily="34" charset="0"/>
              </a:rPr>
              <a:t>RAGI FLAKES</a:t>
            </a:r>
          </a:p>
          <a:p>
            <a:r>
              <a:rPr lang="en-US" dirty="0" smtClean="0">
                <a:solidFill>
                  <a:srgbClr val="00FFFF"/>
                </a:solidFill>
                <a:latin typeface="Century Gothic" panose="020B0502020202020204" pitchFamily="34" charset="0"/>
              </a:rPr>
              <a:t>CONVENIENCE FLOUR FOR “</a:t>
            </a:r>
            <a:r>
              <a:rPr lang="en-US" dirty="0" err="1" smtClean="0">
                <a:solidFill>
                  <a:srgbClr val="00FFFF"/>
                </a:solidFill>
                <a:latin typeface="Century Gothic" panose="020B0502020202020204" pitchFamily="34" charset="0"/>
              </a:rPr>
              <a:t>MUDDE</a:t>
            </a:r>
            <a:r>
              <a:rPr lang="en-US" dirty="0" smtClean="0">
                <a:solidFill>
                  <a:srgbClr val="00FFFF"/>
                </a:solidFill>
                <a:latin typeface="Century Gothic" panose="020B0502020202020204" pitchFamily="34" charset="0"/>
              </a:rPr>
              <a:t>”</a:t>
            </a:r>
            <a:endParaRPr lang="en-US" dirty="0" smtClean="0">
              <a:solidFill>
                <a:srgbClr val="00FFFF"/>
              </a:solidFill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rgbClr val="00FFFF"/>
                </a:solidFill>
                <a:latin typeface="Century Gothic" panose="020B0502020202020204" pitchFamily="34" charset="0"/>
              </a:rPr>
              <a:t>RAGI BASED SEMOLINA FOR </a:t>
            </a:r>
            <a:r>
              <a:rPr lang="en-US" dirty="0" err="1" smtClean="0">
                <a:solidFill>
                  <a:srgbClr val="00FFFF"/>
                </a:solidFill>
                <a:latin typeface="Century Gothic" panose="020B0502020202020204" pitchFamily="34" charset="0"/>
              </a:rPr>
              <a:t>UPMA</a:t>
            </a:r>
            <a:r>
              <a:rPr lang="en-US" dirty="0" smtClean="0">
                <a:solidFill>
                  <a:srgbClr val="00FFFF"/>
                </a:solidFill>
                <a:latin typeface="Century Gothic" panose="020B0502020202020204" pitchFamily="34" charset="0"/>
              </a:rPr>
              <a:t> &amp; K </a:t>
            </a:r>
            <a:r>
              <a:rPr lang="en-US" dirty="0" err="1" smtClean="0">
                <a:solidFill>
                  <a:srgbClr val="00FFFF"/>
                </a:solidFill>
                <a:latin typeface="Century Gothic" panose="020B0502020202020204" pitchFamily="34" charset="0"/>
              </a:rPr>
              <a:t>BHATH</a:t>
            </a:r>
            <a:endParaRPr lang="en-US" dirty="0" smtClean="0">
              <a:solidFill>
                <a:srgbClr val="00FFFF"/>
              </a:solidFill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rgbClr val="00FFFF"/>
                </a:solidFill>
                <a:latin typeface="Century Gothic" panose="020B0502020202020204" pitchFamily="34" charset="0"/>
              </a:rPr>
              <a:t>PROTEIN RICH RAGI VERMICELLI</a:t>
            </a:r>
          </a:p>
          <a:p>
            <a:r>
              <a:rPr lang="en-US" dirty="0">
                <a:solidFill>
                  <a:srgbClr val="00FFFF"/>
                </a:solidFill>
                <a:latin typeface="Century Gothic" panose="020B0502020202020204" pitchFamily="34" charset="0"/>
              </a:rPr>
              <a:t>BEVERAGE MIX FROM MALTED RAGI</a:t>
            </a:r>
          </a:p>
          <a:p>
            <a:r>
              <a:rPr lang="en-US" dirty="0" smtClean="0">
                <a:solidFill>
                  <a:srgbClr val="00FFFF"/>
                </a:solidFill>
                <a:latin typeface="Century Gothic" panose="020B0502020202020204" pitchFamily="34" charset="0"/>
              </a:rPr>
              <a:t>SHELF </a:t>
            </a:r>
            <a:r>
              <a:rPr lang="en-US" dirty="0">
                <a:solidFill>
                  <a:srgbClr val="00FFFF"/>
                </a:solidFill>
                <a:latin typeface="Century Gothic" panose="020B0502020202020204" pitchFamily="34" charset="0"/>
              </a:rPr>
              <a:t>STABLE ROTI FROM NON-WHEAT CEREAL AND </a:t>
            </a:r>
            <a:r>
              <a:rPr lang="en-US" dirty="0" smtClean="0">
                <a:solidFill>
                  <a:srgbClr val="00FFFF"/>
                </a:solidFill>
                <a:latin typeface="Century Gothic" panose="020B0502020202020204" pitchFamily="34" charset="0"/>
              </a:rPr>
              <a:t>MILLETS (Ragi</a:t>
            </a:r>
            <a:r>
              <a:rPr lang="en-US" dirty="0">
                <a:solidFill>
                  <a:srgbClr val="00FFFF"/>
                </a:solidFill>
                <a:latin typeface="Century Gothic" panose="020B0502020202020204" pitchFamily="34" charset="0"/>
              </a:rPr>
              <a:t>, Rice, Maize, Jowar, </a:t>
            </a:r>
            <a:r>
              <a:rPr lang="en-US" dirty="0" err="1">
                <a:solidFill>
                  <a:srgbClr val="00FFFF"/>
                </a:solidFill>
                <a:latin typeface="Century Gothic" panose="020B0502020202020204" pitchFamily="34" charset="0"/>
              </a:rPr>
              <a:t>Bajra</a:t>
            </a:r>
            <a:r>
              <a:rPr lang="en-US" dirty="0">
                <a:solidFill>
                  <a:srgbClr val="00FFFF"/>
                </a:solidFill>
                <a:latin typeface="Century Gothic" panose="020B0502020202020204" pitchFamily="34" charset="0"/>
              </a:rPr>
              <a:t>)</a:t>
            </a:r>
          </a:p>
          <a:p>
            <a:r>
              <a:rPr lang="en-US" dirty="0" smtClean="0">
                <a:solidFill>
                  <a:srgbClr val="00FFFF"/>
                </a:solidFill>
                <a:latin typeface="Century Gothic" panose="020B0502020202020204" pitchFamily="34" charset="0"/>
              </a:rPr>
              <a:t>MILLET BASED COOKIES</a:t>
            </a:r>
          </a:p>
          <a:p>
            <a:r>
              <a:rPr lang="en-US" dirty="0" smtClean="0">
                <a:solidFill>
                  <a:srgbClr val="00FFFF"/>
                </a:solidFill>
                <a:latin typeface="Century Gothic" panose="020B0502020202020204" pitchFamily="34" charset="0"/>
              </a:rPr>
              <a:t>ROLLER MILLING OF MILLETS FOR HUSK FREE SEMOLINA</a:t>
            </a:r>
          </a:p>
          <a:p>
            <a:r>
              <a:rPr lang="en-US" dirty="0">
                <a:solidFill>
                  <a:srgbClr val="00FFFF"/>
                </a:solidFill>
                <a:latin typeface="Century Gothic" panose="020B0502020202020204" pitchFamily="34" charset="0"/>
              </a:rPr>
              <a:t>JOWAR FLAKES – PLAIN, </a:t>
            </a:r>
            <a:r>
              <a:rPr lang="en-US" dirty="0" err="1">
                <a:solidFill>
                  <a:srgbClr val="00FFFF"/>
                </a:solidFill>
                <a:latin typeface="Century Gothic" panose="020B0502020202020204" pitchFamily="34" charset="0"/>
              </a:rPr>
              <a:t>RTE</a:t>
            </a:r>
            <a:r>
              <a:rPr lang="en-US" dirty="0">
                <a:solidFill>
                  <a:srgbClr val="00FFFF"/>
                </a:solidFill>
                <a:latin typeface="Century Gothic" panose="020B0502020202020204" pitchFamily="34" charset="0"/>
              </a:rPr>
              <a:t> LOW FAT - SWEET &amp; </a:t>
            </a:r>
            <a:r>
              <a:rPr lang="en-US" dirty="0" err="1">
                <a:solidFill>
                  <a:srgbClr val="00FFFF"/>
                </a:solidFill>
                <a:latin typeface="Century Gothic" panose="020B0502020202020204" pitchFamily="34" charset="0"/>
              </a:rPr>
              <a:t>SAVOURY</a:t>
            </a:r>
            <a:endParaRPr lang="en-US" dirty="0">
              <a:solidFill>
                <a:srgbClr val="00FFFF"/>
              </a:solidFill>
              <a:latin typeface="Century Gothic" panose="020B0502020202020204" pitchFamily="34" charset="0"/>
            </a:endParaRPr>
          </a:p>
          <a:p>
            <a:r>
              <a:rPr lang="en-US" dirty="0">
                <a:solidFill>
                  <a:srgbClr val="00FFFF"/>
                </a:solidFill>
                <a:latin typeface="Century Gothic" panose="020B0502020202020204" pitchFamily="34" charset="0"/>
              </a:rPr>
              <a:t>SHELF STABLE JOWAR FLOUR</a:t>
            </a:r>
          </a:p>
          <a:p>
            <a:endParaRPr lang="en-US" dirty="0">
              <a:solidFill>
                <a:srgbClr val="00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0" y="600274"/>
            <a:ext cx="121920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MILLET BASED PRODUCTS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641" b="12182"/>
          <a:stretch/>
        </p:blipFill>
        <p:spPr>
          <a:xfrm>
            <a:off x="7850174" y="1384558"/>
            <a:ext cx="1085113" cy="1309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741" y="2693928"/>
            <a:ext cx="1566747" cy="927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4497" y="1821786"/>
            <a:ext cx="1353243" cy="101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2409" y="464994"/>
            <a:ext cx="1759591" cy="12878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4337" y="3362382"/>
            <a:ext cx="1518481" cy="15184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5639" y="3331209"/>
            <a:ext cx="1468599" cy="14719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8724" y="1293586"/>
            <a:ext cx="1566747" cy="11560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9438" y="5092754"/>
            <a:ext cx="1805849" cy="10152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8543" y="2741797"/>
            <a:ext cx="1780103" cy="12490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36751" y="1762812"/>
            <a:ext cx="1223007" cy="7731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24826" y="5088691"/>
            <a:ext cx="1460332" cy="10193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/>
          <a:srcRect t="6740" b="6740"/>
          <a:stretch/>
        </p:blipFill>
        <p:spPr>
          <a:xfrm>
            <a:off x="9781182" y="5088691"/>
            <a:ext cx="943644" cy="10193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76853" y="4033123"/>
            <a:ext cx="1246888" cy="10121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79069" y="4056882"/>
            <a:ext cx="1227743" cy="101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6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0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900" y="1562100"/>
            <a:ext cx="12103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Clr>
                <a:srgbClr val="FFFF00"/>
              </a:buClr>
              <a:buSzPct val="140000"/>
              <a:buFont typeface="Wingdings" panose="05000000000000000000" pitchFamily="2" charset="2"/>
              <a:buChar char="l"/>
            </a:pPr>
            <a:r>
              <a:rPr lang="en-US" sz="3200" dirty="0" smtClean="0">
                <a:solidFill>
                  <a:srgbClr val="00FFFF"/>
                </a:solidFill>
                <a:latin typeface="Century Gothic" panose="020B0502020202020204" pitchFamily="34" charset="0"/>
              </a:rPr>
              <a:t>Download “</a:t>
            </a:r>
            <a:r>
              <a:rPr lang="en-US" sz="3200" dirty="0" err="1" smtClean="0">
                <a:solidFill>
                  <a:srgbClr val="00FFFF"/>
                </a:solidFill>
                <a:latin typeface="Century Gothic" panose="020B0502020202020204" pitchFamily="34" charset="0"/>
              </a:rPr>
              <a:t>Millets_Pro</a:t>
            </a:r>
            <a:r>
              <a:rPr lang="en-US" sz="3200" dirty="0" smtClean="0">
                <a:solidFill>
                  <a:srgbClr val="00FFFF"/>
                </a:solidFill>
                <a:latin typeface="Century Gothic" panose="020B0502020202020204" pitchFamily="34" charset="0"/>
              </a:rPr>
              <a:t>” App</a:t>
            </a:r>
          </a:p>
          <a:p>
            <a:pPr marL="571500" indent="-571500">
              <a:lnSpc>
                <a:spcPct val="150000"/>
              </a:lnSpc>
              <a:buClr>
                <a:srgbClr val="FFFF00"/>
              </a:buClr>
              <a:buSzPct val="140000"/>
              <a:buFont typeface="Wingdings" panose="05000000000000000000" pitchFamily="2" charset="2"/>
              <a:buChar char="l"/>
            </a:pPr>
            <a:r>
              <a:rPr lang="en-US" sz="3200" dirty="0" smtClean="0">
                <a:solidFill>
                  <a:srgbClr val="00FFFF"/>
                </a:solidFill>
                <a:latin typeface="Century Gothic" panose="020B0502020202020204" pitchFamily="34" charset="0"/>
              </a:rPr>
              <a:t>Free on Google Play Store</a:t>
            </a:r>
          </a:p>
          <a:p>
            <a:pPr marL="571500" indent="-571500">
              <a:lnSpc>
                <a:spcPct val="150000"/>
              </a:lnSpc>
              <a:buClr>
                <a:srgbClr val="FFFF00"/>
              </a:buClr>
              <a:buSzPct val="140000"/>
              <a:buFont typeface="Wingdings" panose="05000000000000000000" pitchFamily="2" charset="2"/>
              <a:buChar char="l"/>
            </a:pPr>
            <a:r>
              <a:rPr lang="en-US" sz="3200" dirty="0" smtClean="0">
                <a:solidFill>
                  <a:srgbClr val="00FFFF"/>
                </a:solidFill>
                <a:latin typeface="Century Gothic" panose="020B0502020202020204" pitchFamily="34" charset="0"/>
              </a:rPr>
              <a:t>Get details of millet based technologies</a:t>
            </a:r>
          </a:p>
          <a:p>
            <a:pPr marL="571500" indent="-571500">
              <a:lnSpc>
                <a:spcPct val="150000"/>
              </a:lnSpc>
              <a:buClr>
                <a:srgbClr val="FFFF00"/>
              </a:buClr>
              <a:buSzPct val="140000"/>
              <a:buFont typeface="Wingdings" panose="05000000000000000000" pitchFamily="2" charset="2"/>
              <a:buChar char="l"/>
            </a:pPr>
            <a:r>
              <a:rPr lang="en-US" sz="3200" dirty="0" smtClean="0">
                <a:solidFill>
                  <a:srgbClr val="00FFFF"/>
                </a:solidFill>
                <a:latin typeface="Century Gothic" panose="020B0502020202020204" pitchFamily="34" charset="0"/>
              </a:rPr>
              <a:t>Watch videos too</a:t>
            </a:r>
          </a:p>
        </p:txBody>
      </p:sp>
    </p:spTree>
    <p:extLst>
      <p:ext uri="{BB962C8B-B14F-4D97-AF65-F5344CB8AC3E}">
        <p14:creationId xmlns:p14="http://schemas.microsoft.com/office/powerpoint/2010/main" val="210596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6815" y="2472299"/>
            <a:ext cx="4151086" cy="34435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-8569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l-I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nherit"/>
                <a:ea typeface="+mn-ea"/>
                <a:cs typeface="Latha"/>
              </a:rPr>
              <a:t>ഇത് എന്താണ്?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pic>
        <p:nvPicPr>
          <p:cNvPr id="4" name="Picture 2" descr="http://www.21stcenturygrain.com/images/coated-grains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8287" y="5311"/>
            <a:ext cx="6313714" cy="6852689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94000" y="693610"/>
            <a:ext cx="17283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n-IN" altLang="en-US" sz="2800" b="1" i="0" u="none" strike="noStrike" cap="none" normalizeH="0" baseline="0" dirty="0" smtClean="0">
                <a:ln>
                  <a:noFill/>
                </a:ln>
                <a:solidFill>
                  <a:srgbClr val="00FFFF"/>
                </a:solidFill>
                <a:effectLst/>
                <a:latin typeface="Arial Unicode MS" panose="020B0604020202020204" pitchFamily="34" charset="-128"/>
                <a:cs typeface="Tunga" panose="020B0502040204020203" pitchFamily="34" charset="0"/>
              </a:rPr>
              <a:t>ಇದು ಏನು?</a:t>
            </a:r>
            <a:r>
              <a:rPr kumimoji="0" lang="kn-IN" altLang="en-US" sz="2800" b="1" i="0" u="none" strike="noStrike" cap="none" normalizeH="0" baseline="0" dirty="0" smtClean="0">
                <a:ln>
                  <a:noFill/>
                </a:ln>
                <a:solidFill>
                  <a:srgbClr val="00FFFF"/>
                </a:solidFill>
                <a:effectLst/>
                <a:cs typeface="Tunga" panose="020B0502040204020203" pitchFamily="34" charset="0"/>
              </a:rPr>
              <a:t> 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rgbClr val="00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988026" y="5015524"/>
            <a:ext cx="18902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alt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  <a:cs typeface="Arial Unicode MS" panose="020B0604020202020204" pitchFamily="34" charset="-128"/>
              </a:rPr>
              <a:t>यह क्या है?</a:t>
            </a:r>
            <a:r>
              <a:rPr kumimoji="0" lang="hi-IN" alt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Mangal" panose="02040503050203030202" pitchFamily="18" charset="0"/>
              </a:rPr>
              <a:t> 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006806" y="1192724"/>
            <a:ext cx="24593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a-IN" altLang="en-US" sz="2800" b="1" i="0" u="none" strike="noStrike" cap="none" normalizeH="0" baseline="0" smtClean="0">
                <a:ln>
                  <a:noFill/>
                </a:ln>
                <a:solidFill>
                  <a:srgbClr val="66FF66"/>
                </a:solidFill>
                <a:effectLst/>
                <a:latin typeface="Arial Unicode MS" panose="020B0604020202020204" pitchFamily="34" charset="-128"/>
                <a:cs typeface="Arial Unicode MS" panose="020B0604020202020204" pitchFamily="34" charset="-128"/>
              </a:rPr>
              <a:t>இது என்ன?</a:t>
            </a:r>
            <a:r>
              <a:rPr kumimoji="0" lang="ta-IN" altLang="en-US" sz="2800" b="1" i="0" u="none" strike="noStrike" cap="none" normalizeH="0" baseline="0" smtClean="0">
                <a:ln>
                  <a:noFill/>
                </a:ln>
                <a:solidFill>
                  <a:srgbClr val="66FF66"/>
                </a:solidFill>
                <a:effectLst/>
                <a:cs typeface="Latha" panose="020B0604020202020204" pitchFamily="34" charset="0"/>
              </a:rPr>
              <a:t> </a:t>
            </a:r>
            <a:endParaRPr kumimoji="0" lang="en-US" altLang="en-US" sz="2800" b="1" i="0" u="none" strike="noStrike" cap="none" normalizeH="0" baseline="0" smtClean="0">
              <a:ln>
                <a:noFill/>
              </a:ln>
              <a:solidFill>
                <a:srgbClr val="66FF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297901" y="3391597"/>
            <a:ext cx="15664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u-IN" altLang="en-US" sz="2800" b="1" i="0" u="none" strike="noStrike" cap="none" normalizeH="0" baseline="0" dirty="0" smtClean="0">
                <a:ln>
                  <a:noFill/>
                </a:ln>
                <a:solidFill>
                  <a:srgbClr val="66FF66"/>
                </a:solidFill>
                <a:effectLst/>
                <a:latin typeface="Arial Unicode MS" panose="020B0604020202020204" pitchFamily="34" charset="-128"/>
                <a:cs typeface="Arial Unicode MS" panose="020B0604020202020204" pitchFamily="34" charset="-128"/>
              </a:rPr>
              <a:t>આ શું છે?</a:t>
            </a:r>
            <a:r>
              <a:rPr kumimoji="0" lang="gu-IN" altLang="en-US" sz="2800" b="1" i="0" u="none" strike="noStrike" cap="none" normalizeH="0" baseline="0" dirty="0" smtClean="0">
                <a:ln>
                  <a:noFill/>
                </a:ln>
                <a:solidFill>
                  <a:srgbClr val="66FF66"/>
                </a:solidFill>
                <a:effectLst/>
                <a:cs typeface="Shruti" panose="020B0502040204020203" pitchFamily="34" charset="0"/>
              </a:rPr>
              <a:t> 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rgbClr val="66FF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94000" y="3914817"/>
            <a:ext cx="16834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a-IN" altLang="en-US" sz="2800" b="1" i="0" u="none" strike="noStrike" cap="none" normalizeH="0" baseline="0" dirty="0" smtClean="0">
                <a:ln>
                  <a:noFill/>
                </a:ln>
                <a:solidFill>
                  <a:srgbClr val="CC00CC"/>
                </a:solidFill>
                <a:effectLst/>
                <a:latin typeface="Arial Unicode MS" panose="020B0604020202020204" pitchFamily="34" charset="-128"/>
                <a:cs typeface="Arial Unicode MS" panose="020B0604020202020204" pitchFamily="34" charset="-128"/>
              </a:rPr>
              <a:t>ਇਹ ਕੀ ਹੈ?</a:t>
            </a:r>
            <a:r>
              <a:rPr kumimoji="0" lang="pa-IN" altLang="en-US" sz="2800" b="1" i="0" u="none" strike="noStrike" cap="none" normalizeH="0" baseline="0" dirty="0" smtClean="0">
                <a:ln>
                  <a:noFill/>
                </a:ln>
                <a:solidFill>
                  <a:srgbClr val="CC00CC"/>
                </a:solidFill>
                <a:effectLst/>
                <a:cs typeface="Raavi" panose="020B0502040204020203" pitchFamily="34" charset="0"/>
              </a:rPr>
              <a:t> 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rgbClr val="CC00C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20958" y="4492304"/>
            <a:ext cx="1043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e-IN" sz="2800" b="1" dirty="0">
                <a:solidFill>
                  <a:srgbClr val="FF0000"/>
                </a:solidFill>
              </a:rPr>
              <a:t>ఏమిటీ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95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52183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Some interesting machines</a:t>
            </a:r>
          </a:p>
        </p:txBody>
      </p:sp>
      <p:pic>
        <p:nvPicPr>
          <p:cNvPr id="3" name="Picture 4" descr="http://www.netanimations.net/large%20gears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79" y="3038895"/>
            <a:ext cx="1406941" cy="139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imgur.com/PnhN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355" y="2804114"/>
            <a:ext cx="2485645" cy="186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stirlingsouth.com/animations/gea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350" y="2348748"/>
            <a:ext cx="30003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70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597" name="Object 5"/>
          <p:cNvGraphicFramePr>
            <a:graphicFrameLocks noChangeAspect="1"/>
          </p:cNvGraphicFramePr>
          <p:nvPr>
            <p:extLst/>
          </p:nvPr>
        </p:nvGraphicFramePr>
        <p:xfrm>
          <a:off x="-1" y="4032434"/>
          <a:ext cx="4717143" cy="2851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" name="Photo Editor Photo" r:id="rId4" imgW="5133333" imgH="3057143" progId="">
                  <p:embed/>
                </p:oleObj>
              </mc:Choice>
              <mc:Fallback>
                <p:oleObj name="Photo Editor Photo" r:id="rId4" imgW="5133333" imgH="3057143" progId="">
                  <p:embed/>
                  <p:pic>
                    <p:nvPicPr>
                      <p:cNvPr id="1105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5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4032434"/>
                        <a:ext cx="4717143" cy="285136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1" y="940013"/>
            <a:ext cx="10189029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66738" marR="0" lvl="0" indent="-566738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996633"/>
              </a:buClr>
              <a:buSzPct val="1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0541" cmpd="sng">
                  <a:noFill/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Capacity 		</a:t>
            </a:r>
            <a:r>
              <a:rPr kumimoji="0" lang="en-US" sz="2800" b="1" i="0" u="none" strike="noStrike" kern="1200" cap="none" spc="0" normalizeH="0" baseline="0" noProof="0" dirty="0" smtClean="0">
                <a:ln w="10541" cmpd="sng">
                  <a:noFill/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:</a:t>
            </a:r>
            <a:r>
              <a:rPr kumimoji="0" lang="en-US" sz="2800" b="1" i="0" u="none" strike="noStrike" kern="1200" cap="none" spc="0" normalizeH="0" baseline="0" noProof="0" dirty="0">
                <a:ln w="10541" cmpd="sng">
                  <a:noFill/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 w="10541" cmpd="sng">
                  <a:noFill/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600 </a:t>
            </a:r>
            <a:r>
              <a:rPr kumimoji="0" lang="en-US" sz="2800" b="1" i="0" u="none" strike="noStrike" kern="1200" cap="none" spc="0" normalizeH="0" baseline="0" noProof="0" dirty="0">
                <a:ln w="10541" cmpd="sng">
                  <a:noFill/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- 800 </a:t>
            </a:r>
            <a:r>
              <a:rPr kumimoji="0" lang="en-US" sz="2800" b="1" i="0" u="none" strike="noStrike" kern="1200" cap="none" spc="0" normalizeH="0" baseline="0" noProof="0" dirty="0" err="1" smtClean="0">
                <a:ln w="10541" cmpd="sng">
                  <a:noFill/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Chapathis</a:t>
            </a:r>
            <a:r>
              <a:rPr kumimoji="0" lang="en-US" sz="2800" b="1" i="0" u="none" strike="noStrike" kern="1200" cap="none" spc="0" normalizeH="0" baseline="0" noProof="0" dirty="0" smtClean="0">
                <a:ln w="10541" cmpd="sng">
                  <a:noFill/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2800" b="1" i="0" u="none" strike="noStrike" kern="1200" cap="none" spc="0" normalizeH="0" baseline="0" noProof="0" dirty="0" err="1" smtClean="0">
                <a:ln w="10541" cmpd="sng">
                  <a:noFill/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</a:t>
            </a:r>
            <a:endParaRPr kumimoji="0" lang="en-US" sz="2800" b="1" i="0" u="none" strike="noStrike" kern="1200" cap="none" spc="0" normalizeH="0" baseline="0" noProof="0" dirty="0" smtClean="0">
              <a:ln w="10541" cmpd="sng">
                <a:noFill/>
                <a:prstDash val="solid"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66738" marR="0" lvl="0" indent="-566738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996633"/>
              </a:buClr>
              <a:buSzPct val="1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10541" cmpd="sng">
                  <a:noFill/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LPG consumption		: 3 kg/h</a:t>
            </a:r>
          </a:p>
          <a:p>
            <a:pPr marL="566738" marR="0" lvl="0" indent="-566738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996633"/>
              </a:buClr>
              <a:buSzPct val="1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10541" cmpd="sng">
                  <a:noFill/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Power				: 7.5 HP</a:t>
            </a:r>
          </a:p>
          <a:p>
            <a:pPr marL="566738" marR="0" lvl="0" indent="-566738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996633"/>
              </a:buClr>
              <a:buSzPct val="1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 w="10541" cmpd="sng">
                  <a:noFill/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Chapati</a:t>
            </a:r>
            <a:r>
              <a:rPr kumimoji="0" lang="en-US" sz="2800" b="1" i="0" u="none" strike="noStrike" kern="1200" cap="none" spc="0" normalizeH="0" baseline="0" noProof="0" dirty="0" smtClean="0">
                <a:ln w="10541" cmpd="sng">
                  <a:noFill/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size			: </a:t>
            </a:r>
            <a:r>
              <a:rPr kumimoji="0" lang="en-US" sz="2800" b="1" i="0" u="none" strike="noStrike" kern="1200" cap="none" spc="0" normalizeH="0" baseline="0" noProof="0" dirty="0" err="1" smtClean="0">
                <a:ln w="10541" cmpd="sng">
                  <a:noFill/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160mm</a:t>
            </a:r>
            <a:r>
              <a:rPr kumimoji="0" lang="en-US" sz="2800" b="1" i="0" u="none" strike="noStrike" kern="1200" cap="none" spc="0" normalizeH="0" baseline="0" noProof="0" dirty="0" smtClean="0">
                <a:ln w="10541" cmpd="sng">
                  <a:noFill/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10541" cmpd="sng">
                  <a:noFill/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</a:t>
            </a:r>
            <a:r>
              <a:rPr kumimoji="0" lang="en-US" sz="2800" b="1" i="0" u="none" strike="noStrike" kern="1200" cap="none" spc="0" normalizeH="0" baseline="0" noProof="0" dirty="0" smtClean="0">
                <a:ln w="10541" cmpd="sng">
                  <a:noFill/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 </a:t>
            </a:r>
            <a:r>
              <a:rPr kumimoji="0" lang="en-US" sz="2800" b="1" i="0" u="none" strike="noStrike" kern="1200" cap="none" spc="0" normalizeH="0" baseline="0" noProof="0" dirty="0" err="1" smtClean="0">
                <a:ln w="10541" cmpd="sng">
                  <a:noFill/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1.5mm</a:t>
            </a:r>
            <a:r>
              <a:rPr kumimoji="0" lang="en-US" sz="2800" b="1" i="0" u="none" strike="noStrike" kern="1200" cap="none" spc="0" normalizeH="0" baseline="0" noProof="0" dirty="0" smtClean="0">
                <a:ln w="10541" cmpd="sng">
                  <a:noFill/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thick</a:t>
            </a:r>
          </a:p>
          <a:p>
            <a:pPr marL="566738" marR="0" lvl="0" indent="-566738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996633"/>
              </a:buClr>
              <a:buSzPct val="1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10541" cmpd="sng">
                  <a:noFill/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Machine dimension	: </a:t>
            </a:r>
            <a:r>
              <a:rPr kumimoji="0" lang="en-US" sz="2800" b="1" i="0" u="none" strike="noStrike" kern="1200" cap="none" spc="0" normalizeH="0" baseline="0" noProof="0" dirty="0" err="1" smtClean="0">
                <a:ln w="10541" cmpd="sng">
                  <a:noFill/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6m</a:t>
            </a:r>
            <a:r>
              <a:rPr kumimoji="0" lang="en-US" sz="2800" b="1" i="0" u="none" strike="noStrike" kern="1200" cap="none" spc="0" normalizeH="0" baseline="0" noProof="0" dirty="0" smtClean="0">
                <a:ln w="10541" cmpd="sng">
                  <a:noFill/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 </a:t>
            </a:r>
            <a:r>
              <a:rPr kumimoji="0" lang="en-US" sz="2800" b="1" i="0" u="none" strike="noStrike" kern="1200" cap="none" spc="0" normalizeH="0" baseline="0" noProof="0" dirty="0" err="1" smtClean="0">
                <a:ln w="10541" cmpd="sng">
                  <a:noFill/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1m</a:t>
            </a:r>
            <a:r>
              <a:rPr kumimoji="0" lang="en-US" sz="2800" b="1" i="0" u="none" strike="noStrike" kern="1200" cap="none" spc="0" normalizeH="0" baseline="0" noProof="0" dirty="0" smtClean="0">
                <a:ln w="10541" cmpd="sng">
                  <a:noFill/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 </a:t>
            </a:r>
            <a:r>
              <a:rPr kumimoji="0" lang="en-US" sz="2800" b="1" i="0" u="none" strike="noStrike" kern="1200" cap="none" spc="0" normalizeH="0" baseline="0" noProof="0" dirty="0" err="1" smtClean="0">
                <a:ln w="10541" cmpd="sng">
                  <a:noFill/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2m</a:t>
            </a:r>
            <a:endParaRPr kumimoji="0" lang="en-US" sz="2800" b="1" i="0" u="none" strike="noStrike" kern="1200" cap="none" spc="0" normalizeH="0" baseline="0" noProof="0" dirty="0">
              <a:ln w="10541" cmpd="sng">
                <a:noFill/>
                <a:prstDash val="solid"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4035" name="Object 3"/>
          <p:cNvGraphicFramePr>
            <a:graphicFrameLocks noChangeAspect="1"/>
          </p:cNvGraphicFramePr>
          <p:nvPr>
            <p:extLst/>
          </p:nvPr>
        </p:nvGraphicFramePr>
        <p:xfrm>
          <a:off x="9386887" y="3587750"/>
          <a:ext cx="1881188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" name="Image" r:id="rId6" imgW="2719512" imgH="2615854" progId="">
                  <p:embed/>
                </p:oleObj>
              </mc:Choice>
              <mc:Fallback>
                <p:oleObj name="Image" r:id="rId6" imgW="2719512" imgH="2615854" progId="">
                  <p:embed/>
                  <p:pic>
                    <p:nvPicPr>
                      <p:cNvPr id="440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86887" y="3587750"/>
                        <a:ext cx="1881188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6" name="Object 4"/>
          <p:cNvGraphicFramePr>
            <a:graphicFrameLocks noChangeAspect="1"/>
          </p:cNvGraphicFramePr>
          <p:nvPr>
            <p:extLst/>
          </p:nvPr>
        </p:nvGraphicFramePr>
        <p:xfrm>
          <a:off x="10310812" y="4992687"/>
          <a:ext cx="1881188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" name="Image" r:id="rId8" imgW="2719512" imgH="2615854" progId="">
                  <p:embed/>
                </p:oleObj>
              </mc:Choice>
              <mc:Fallback>
                <p:oleObj name="Image" r:id="rId8" imgW="2719512" imgH="2615854" progId="">
                  <p:embed/>
                  <p:pic>
                    <p:nvPicPr>
                      <p:cNvPr id="4403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0812" y="4992687"/>
                        <a:ext cx="1881188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7" name="Object 5"/>
          <p:cNvGraphicFramePr>
            <a:graphicFrameLocks noChangeAspect="1"/>
          </p:cNvGraphicFramePr>
          <p:nvPr>
            <p:extLst/>
          </p:nvPr>
        </p:nvGraphicFramePr>
        <p:xfrm>
          <a:off x="8548687" y="5048250"/>
          <a:ext cx="1881188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5" name="Image" r:id="rId9" imgW="2719512" imgH="2615854" progId="">
                  <p:embed/>
                </p:oleObj>
              </mc:Choice>
              <mc:Fallback>
                <p:oleObj name="Image" r:id="rId9" imgW="2719512" imgH="2615854" progId="">
                  <p:embed/>
                  <p:pic>
                    <p:nvPicPr>
                      <p:cNvPr id="4403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8687" y="5048250"/>
                        <a:ext cx="1881188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73100" h="673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CONTINUOUS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CHAPATI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MACHINE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8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-1" y="769441"/>
            <a:ext cx="9001126" cy="2597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66738" marR="0" lvl="0" indent="-566738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130000"/>
              <a:buFont typeface="Wingdings" panose="05000000000000000000" pitchFamily="2" charset="2"/>
              <a:buChar char="µ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Automatic batter dispensing</a:t>
            </a:r>
          </a:p>
          <a:p>
            <a:pPr marL="566738" marR="0" lvl="0" indent="-566738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130000"/>
              <a:buFont typeface="Wingdings" panose="05000000000000000000" pitchFamily="2" charset="2"/>
              <a:buChar char="µ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capacity = 1200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idlis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h</a:t>
            </a:r>
          </a:p>
          <a:p>
            <a:pPr marL="566738" marR="0" lvl="0" indent="-566738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130000"/>
              <a:buFont typeface="Wingdings" panose="05000000000000000000" pitchFamily="2" charset="2"/>
              <a:buChar char="µ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Hygienic – untouched by human hand</a:t>
            </a:r>
          </a:p>
          <a:p>
            <a:pPr marL="566738" marR="0" lvl="0" indent="-566738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130000"/>
              <a:buFont typeface="Wingdings" panose="05000000000000000000" pitchFamily="2" charset="2"/>
              <a:buChar char="µ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Uniform &amp; consistent product</a:t>
            </a:r>
          </a:p>
        </p:txBody>
      </p:sp>
      <p:pic>
        <p:nvPicPr>
          <p:cNvPr id="114692" name="Picture 4" descr="A:\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3487" y="819364"/>
            <a:ext cx="4078514" cy="603863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4693" name="Picture 5" descr="D:\Picture\idl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9485" y="3367268"/>
            <a:ext cx="4397829" cy="3169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73100" h="673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AUTOMATIC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IDLI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MACHINE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2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21770" y="769441"/>
            <a:ext cx="12170229" cy="270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682625" marR="0" lvl="0" indent="-682625" algn="just" defTabSz="914400" rtl="0" eaLnBrk="0" fontAlgn="auto" latinLnBrk="0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prstClr val="white"/>
              </a:buClr>
              <a:buSzPct val="150000"/>
              <a:buFont typeface="Wingdings" panose="05000000000000000000" pitchFamily="2" charset="2"/>
              <a:buChar char="¯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operations in the Dosa making - from batter dispersion, depositing and spreading on the hot plate to toasting / roasting &amp; oil application are organized in a systematic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way</a:t>
            </a:r>
          </a:p>
          <a:p>
            <a:pPr marL="682625" marR="0" lvl="0" indent="-682625" algn="just" defTabSz="914400" rtl="0" eaLnBrk="0" fontAlgn="auto" latinLnBrk="0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prstClr val="white"/>
              </a:buClr>
              <a:buSzPct val="150000"/>
              <a:buFont typeface="Wingdings" panose="05000000000000000000" pitchFamily="2" charset="2"/>
              <a:buChar char="¯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end of the pre-determined residence time, the hot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Dosas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are rolled and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discharged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0" r="4082" b="2515"/>
          <a:stretch>
            <a:fillRect/>
          </a:stretch>
        </p:blipFill>
        <p:spPr bwMode="auto">
          <a:xfrm>
            <a:off x="8686799" y="3657600"/>
            <a:ext cx="3505200" cy="32004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354286" y="4930875"/>
            <a:ext cx="43325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Capacity : 400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Nos/h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6" descr="D:\Picture\dosa.jpg"/>
          <p:cNvPicPr>
            <a:picLocks noChangeAspect="1" noChangeArrowheads="1"/>
          </p:cNvPicPr>
          <p:nvPr/>
        </p:nvPicPr>
        <p:blipFill>
          <a:blip r:embed="rId4" cstate="email">
            <a:lum bright="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961" y="3657600"/>
            <a:ext cx="4021534" cy="30697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73100" h="673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CONTINUOUS DOSA MACHINE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27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800000">
            <a:off x="4437842" y="1394114"/>
            <a:ext cx="8915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FF0000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>
                    <a:tint val="1000"/>
                  </a:srgbClr>
                </a:solidFill>
                <a:effectLst>
                  <a:glow rad="53100">
                    <a:srgbClr val="FF0000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Some other machines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" y="2199202"/>
            <a:ext cx="11306629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9775" marR="0" lvl="0" indent="-7397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150000"/>
              <a:buFont typeface="Wingdings" panose="05000000000000000000" pitchFamily="2" charset="2"/>
              <a:buChar char="[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Continuous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machine</a:t>
            </a:r>
          </a:p>
          <a:p>
            <a:pPr marL="739775" marR="0" lvl="0" indent="-7397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150000"/>
              <a:buFont typeface="Wingdings" panose="05000000000000000000" pitchFamily="2" charset="2"/>
              <a:buChar char="[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Continuous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Poori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machine</a:t>
            </a:r>
          </a:p>
          <a:p>
            <a:pPr marL="739775" marR="0" lvl="0" indent="-7397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150000"/>
              <a:buFont typeface="Wingdings" panose="05000000000000000000" pitchFamily="2" charset="2"/>
              <a:buChar char="[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Tiny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Rice Mill (domestic model)</a:t>
            </a:r>
          </a:p>
          <a:p>
            <a:pPr marL="739775" marR="0" lvl="0" indent="-7397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150000"/>
              <a:buFont typeface="Wingdings" panose="05000000000000000000" pitchFamily="2" charset="2"/>
              <a:buChar char="[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Continuous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Jilebi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machine (with machine vision system)</a:t>
            </a:r>
          </a:p>
          <a:p>
            <a:pPr marL="739775" marR="0" lvl="0" indent="-7397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150000"/>
              <a:buFont typeface="Wingdings" panose="05000000000000000000" pitchFamily="2" charset="2"/>
              <a:buChar char="[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Automatic lemon cutting machine (8 pieces 1 stroke)</a:t>
            </a:r>
          </a:p>
          <a:p>
            <a:pPr marL="739775" marR="0" lvl="0" indent="-7397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150000"/>
              <a:buFont typeface="Wingdings" panose="05000000000000000000" pitchFamily="2" charset="2"/>
              <a:buChar char="[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Garlic bulb breaking &amp; peeling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</a:t>
            </a:r>
          </a:p>
          <a:p>
            <a:pPr marL="739775" marR="0" lvl="0" indent="-7397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150000"/>
              <a:buFont typeface="Wingdings" panose="05000000000000000000" pitchFamily="2" charset="2"/>
              <a:buChar char="[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Continuous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Laddoo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making machine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list goes on!</a:t>
            </a:r>
          </a:p>
        </p:txBody>
      </p:sp>
    </p:spTree>
    <p:extLst>
      <p:ext uri="{BB962C8B-B14F-4D97-AF65-F5344CB8AC3E}">
        <p14:creationId xmlns:p14="http://schemas.microsoft.com/office/powerpoint/2010/main" val="352213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aver bird with nes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0579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61722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LITTLE BY LITTLE… … … WE CAN BUILD A LOT!!</a:t>
            </a:r>
          </a:p>
        </p:txBody>
      </p:sp>
    </p:spTree>
    <p:extLst>
      <p:ext uri="{BB962C8B-B14F-4D97-AF65-F5344CB8AC3E}">
        <p14:creationId xmlns:p14="http://schemas.microsoft.com/office/powerpoint/2010/main" val="1366212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733801"/>
            <a:ext cx="12192000" cy="914400"/>
          </a:xfrm>
        </p:spPr>
        <p:txBody>
          <a:bodyPr/>
          <a:lstStyle/>
          <a:p>
            <a:pPr marL="0" indent="0" algn="ctr">
              <a:buClr>
                <a:srgbClr val="FF0000"/>
              </a:buClr>
              <a:buSzPct val="200000"/>
              <a:buNone/>
            </a:pP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THESE FEW THOUGHTS… … … … …</a:t>
            </a: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0" y="4285344"/>
            <a:ext cx="12192000" cy="362857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2" descr="C:\A. Srinivas\From N82\PIC0004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695" y="-1"/>
            <a:ext cx="3696305" cy="27722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72223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"/>
          <p:cNvPicPr>
            <a:picLocks noChangeAspect="1" noChangeArrowheads="1" noCrop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2452914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546100" h="546100"/>
            </a:sp3d>
          </a:bodyPr>
          <a:lstStyle/>
          <a:p>
            <a:pPr algn="l"/>
            <a:r>
              <a:rPr lang="en-US" sz="9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INNOVATION!</a:t>
            </a:r>
            <a:endParaRPr lang="en-US" sz="9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4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" y="6027003"/>
            <a:ext cx="5333999" cy="83099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sri@cftri.res.in</a:t>
            </a:r>
          </a:p>
        </p:txBody>
      </p:sp>
      <p:pic>
        <p:nvPicPr>
          <p:cNvPr id="10242" name="Picture 2" descr="Image resul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0634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Image res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500" y="-1"/>
            <a:ext cx="4527635" cy="478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8-hands-3d-animated-gif-image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15550" y="4781550"/>
            <a:ext cx="2076450" cy="2076450"/>
          </a:xfrm>
          <a:prstGeom prst="rect">
            <a:avLst/>
          </a:prstGeom>
          <a:noFill/>
        </p:spPr>
      </p:pic>
      <p:pic>
        <p:nvPicPr>
          <p:cNvPr id="6" name="Picture 5" descr="globe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90687" y="5538079"/>
            <a:ext cx="526175" cy="488924"/>
          </a:xfrm>
          <a:prstGeom prst="rect">
            <a:avLst/>
          </a:prstGeom>
        </p:spPr>
      </p:pic>
      <p:pic>
        <p:nvPicPr>
          <p:cNvPr id="7" name="Picture 8" descr="CFTRI NEW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73801" y="5654819"/>
            <a:ext cx="359946" cy="25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580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FFFF"/>
                </a:solidFill>
                <a:latin typeface="Century Gothic" panose="020B0502020202020204" pitchFamily="34" charset="0"/>
              </a:rPr>
              <a:t>For tech based queries… …</a:t>
            </a:r>
            <a:endParaRPr lang="en-US" dirty="0">
              <a:solidFill>
                <a:srgbClr val="00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10617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CONTACT US AT: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HEAD OF THE DEPARTMENT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TECHNOLOGY TRANSFER AND BUSINESS DEVELOPMENT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CSIR – CENTRAL FOOD TECHNOLOGICAL RESEARCH INSTITUTE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rgbClr val="FFFF00"/>
                </a:solidFill>
                <a:latin typeface="Century Gothic" panose="020B0502020202020204" pitchFamily="34" charset="0"/>
              </a:rPr>
              <a:t>CHELUVAMBA</a:t>
            </a:r>
            <a:r>
              <a:rPr lang="en-US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 VILAS, KRS ROAD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MYSURU – 570 020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WEBSITE:	</a:t>
            </a:r>
            <a:r>
              <a:rPr lang="en-US" dirty="0" smtClean="0">
                <a:solidFill>
                  <a:srgbClr val="FFFF00"/>
                </a:solidFill>
                <a:latin typeface="Century Gothic" panose="020B0502020202020204" pitchFamily="34" charset="0"/>
                <a:hlinkClick r:id="rId2"/>
              </a:rPr>
              <a:t>www.cftri.com</a:t>
            </a:r>
            <a:endParaRPr lang="en-US" dirty="0" smtClean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EMAIL:	</a:t>
            </a:r>
            <a:r>
              <a:rPr lang="en-US" dirty="0" smtClean="0">
                <a:solidFill>
                  <a:srgbClr val="FFFF00"/>
                </a:solidFill>
                <a:latin typeface="Century Gothic" panose="020B0502020202020204" pitchFamily="34" charset="0"/>
                <a:hlinkClick r:id="rId3"/>
              </a:rPr>
              <a:t>ttbd@cftri.res.in</a:t>
            </a:r>
            <a:endParaRPr lang="en-US" dirty="0" smtClean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PHONE:	(0821) 2514 534</a:t>
            </a:r>
            <a:endParaRPr lang="en-US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94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2426"/>
            <a:ext cx="12192000" cy="14651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4800" kern="1200" dirty="0">
                <a:ln w="11430">
                  <a:noFill/>
                </a:ln>
                <a:solidFill>
                  <a:schemeClr val="accent2">
                    <a:lumMod val="50000"/>
                    <a:lumOff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+mn-ea"/>
                <a:cs typeface="+mn-cs"/>
              </a:rPr>
              <a:t>What is innovation?</a:t>
            </a:r>
            <a:endParaRPr lang="en-IN" sz="4800" kern="1200" dirty="0">
              <a:ln w="11430">
                <a:noFill/>
              </a:ln>
              <a:solidFill>
                <a:schemeClr val="accent2">
                  <a:lumMod val="50000"/>
                  <a:lumOff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807542"/>
            <a:ext cx="1219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0" marR="0" lvl="0" indent="-444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SzPct val="140000"/>
              <a:buFont typeface="Wingdings" pitchFamily="2" charset="2"/>
              <a:buChar char="l"/>
              <a:tabLst/>
              <a:defRPr/>
            </a:pP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Application of new solutions that meet new requirements, inarticulate needs, or existing market needs. </a:t>
            </a:r>
          </a:p>
          <a:p>
            <a:pPr marL="444500" marR="0" lvl="0" indent="-444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SzPct val="140000"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Through more effective products, processes, services, technologies or ideas that are readily available to markets, government and society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44500" marR="0" lvl="0" indent="-444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SzPct val="140000"/>
              <a:buFont typeface="Wingdings" pitchFamily="2" charset="2"/>
              <a:buChar char="l"/>
              <a:tabLst/>
              <a:defRPr/>
            </a:pP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Something original and new that "breaks in to" the market or into society. One usually associates to new phenomena that are important in some way. </a:t>
            </a:r>
          </a:p>
          <a:p>
            <a:pPr marL="444500" marR="0" lvl="0" indent="-444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SzPct val="140000"/>
              <a:buFont typeface="Wingdings" pitchFamily="2" charset="2"/>
              <a:buChar char="l"/>
              <a:tabLst/>
              <a:defRPr/>
            </a:pP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"An innovation is something original, new, &amp; important - in whatever field - that obtains a foothold in a market or society."</a:t>
            </a:r>
          </a:p>
        </p:txBody>
      </p:sp>
    </p:spTree>
    <p:extLst>
      <p:ext uri="{BB962C8B-B14F-4D97-AF65-F5344CB8AC3E}">
        <p14:creationId xmlns:p14="http://schemas.microsoft.com/office/powerpoint/2010/main" val="257160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308305"/>
            <a:ext cx="12192000" cy="2452914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546100" h="546100"/>
            </a:sp3d>
          </a:bodyPr>
          <a:lstStyle/>
          <a:p>
            <a:pPr algn="ctr"/>
            <a:r>
              <a:rPr lang="en-US" sz="9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BOTTLE!</a:t>
            </a:r>
            <a:endParaRPr lang="en-US" sz="9600" dirty="0">
              <a:solidFill>
                <a:srgbClr val="FFFF00"/>
              </a:solidFill>
            </a:endParaRPr>
          </a:p>
        </p:txBody>
      </p:sp>
      <p:pic>
        <p:nvPicPr>
          <p:cNvPr id="17410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0"/>
            <a:ext cx="1856096" cy="185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495" y="4761221"/>
            <a:ext cx="2466975" cy="1857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1564" t="10049" r="27027" b="3937"/>
          <a:stretch/>
        </p:blipFill>
        <p:spPr>
          <a:xfrm>
            <a:off x="4703822" y="4764556"/>
            <a:ext cx="1336203" cy="1854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2907" r="32418"/>
          <a:stretch/>
        </p:blipFill>
        <p:spPr>
          <a:xfrm>
            <a:off x="6296127" y="4761220"/>
            <a:ext cx="644038" cy="1857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3870" y="4761219"/>
            <a:ext cx="1632857" cy="1857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4395" y="4762600"/>
            <a:ext cx="2465132" cy="18464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28839" t="9544" r="30903"/>
          <a:stretch/>
        </p:blipFill>
        <p:spPr>
          <a:xfrm>
            <a:off x="-1674" y="951861"/>
            <a:ext cx="2825150" cy="38087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6200000">
            <a:off x="8551216" y="3198167"/>
            <a:ext cx="685800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11430">
                  <a:noFill/>
                </a:ln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Bottle pictures are copyright of respective sources</a:t>
            </a:r>
            <a:endParaRPr kumimoji="0" lang="en-US" sz="2400" b="1" i="0" u="none" strike="noStrike" kern="1200" cap="none" spc="0" normalizeH="0" baseline="0" noProof="0" dirty="0">
              <a:ln w="11430">
                <a:noFill/>
              </a:ln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8321" y="-3340"/>
            <a:ext cx="3458138" cy="2308307"/>
          </a:xfrm>
          <a:prstGeom prst="rect">
            <a:avLst/>
          </a:prstGeom>
        </p:spPr>
      </p:pic>
      <p:pic>
        <p:nvPicPr>
          <p:cNvPr id="17412" name="Picture 4" descr="Image resul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929" y="553074"/>
            <a:ext cx="3552784" cy="230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72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smtClean="0">
                <a:ln w="11430"/>
                <a:gradFill>
                  <a:gsLst>
                    <a:gs pos="25000">
                      <a:srgbClr val="3333CC">
                        <a:satMod val="155000"/>
                      </a:srgbClr>
                    </a:gs>
                    <a:gs pos="100000">
                      <a:srgbClr val="3333CC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BOTTLES </a:t>
            </a:r>
            <a:r>
              <a:rPr kumimoji="0" lang="en-US" sz="44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3333CC">
                        <a:satMod val="155000"/>
                      </a:srgbClr>
                    </a:gs>
                    <a:gs pos="100000">
                      <a:srgbClr val="3333CC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ACCORDING TO AGE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476139" y="690282"/>
            <a:ext cx="1670314" cy="5927792"/>
            <a:chOff x="2263057" y="690282"/>
            <a:chExt cx="1670314" cy="5927792"/>
          </a:xfrm>
        </p:grpSpPr>
        <p:sp>
          <p:nvSpPr>
            <p:cNvPr id="14" name="Rectangle 13"/>
            <p:cNvSpPr/>
            <p:nvPr/>
          </p:nvSpPr>
          <p:spPr>
            <a:xfrm>
              <a:off x="2263057" y="5848633"/>
              <a:ext cx="1670314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all" spc="0" normalizeH="0" baseline="0" noProof="0" dirty="0">
                  <a:ln/>
                  <a:solidFill>
                    <a:srgbClr val="00CC99"/>
                  </a:solidFill>
                  <a:effectLst>
                    <a:outerShdw blurRad="19685" dist="12700" dir="5400000" algn="tl" rotWithShape="0">
                      <a:srgbClr val="00CC99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uLnTx/>
                  <a:uFillTx/>
                  <a:latin typeface="Times New Roman"/>
                  <a:ea typeface="+mn-ea"/>
                  <a:cs typeface="+mn-cs"/>
                </a:rPr>
                <a:t>10-15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977" r="75391"/>
            <a:stretch/>
          </p:blipFill>
          <p:spPr>
            <a:xfrm>
              <a:off x="2357338" y="690282"/>
              <a:ext cx="1481751" cy="5051425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513714" y="690282"/>
            <a:ext cx="1650640" cy="5930293"/>
            <a:chOff x="4213131" y="690282"/>
            <a:chExt cx="1650640" cy="5930293"/>
          </a:xfrm>
        </p:grpSpPr>
        <p:sp>
          <p:nvSpPr>
            <p:cNvPr id="15" name="Rectangle 14"/>
            <p:cNvSpPr/>
            <p:nvPr/>
          </p:nvSpPr>
          <p:spPr>
            <a:xfrm>
              <a:off x="4213131" y="5851134"/>
              <a:ext cx="1650640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rgbClr val="3333CC">
                          <a:satMod val="155000"/>
                        </a:srgbClr>
                      </a:gs>
                      <a:gs pos="100000">
                        <a:srgbClr val="3333CC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Times New Roman"/>
                  <a:ea typeface="+mn-ea"/>
                  <a:cs typeface="+mn-cs"/>
                </a:rPr>
                <a:t>15-22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28952" t="4400" r="27448" b="4600"/>
            <a:stretch/>
          </p:blipFill>
          <p:spPr>
            <a:xfrm>
              <a:off x="4280378" y="690282"/>
              <a:ext cx="1516146" cy="5063092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764319" y="690282"/>
            <a:ext cx="1607591" cy="5928915"/>
            <a:chOff x="6070466" y="690282"/>
            <a:chExt cx="1607591" cy="5928915"/>
          </a:xfrm>
        </p:grpSpPr>
        <p:sp>
          <p:nvSpPr>
            <p:cNvPr id="16" name="Rectangle 15"/>
            <p:cNvSpPr/>
            <p:nvPr/>
          </p:nvSpPr>
          <p:spPr>
            <a:xfrm>
              <a:off x="6070466" y="5849756"/>
              <a:ext cx="1607591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all" spc="0" normalizeH="0" baseline="0" noProof="0" dirty="0">
                  <a:ln/>
                  <a:solidFill>
                    <a:srgbClr val="00CC99"/>
                  </a:solidFill>
                  <a:effectLst>
                    <a:outerShdw blurRad="19685" dist="12700" dir="5400000" algn="tl" rotWithShape="0">
                      <a:srgbClr val="00CC99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uLnTx/>
                  <a:uFillTx/>
                  <a:latin typeface="Times New Roman"/>
                  <a:ea typeface="+mn-ea"/>
                  <a:cs typeface="+mn-cs"/>
                </a:rPr>
                <a:t>22-65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25392" t="9150" r="26145"/>
            <a:stretch/>
          </p:blipFill>
          <p:spPr>
            <a:xfrm>
              <a:off x="6151392" y="690282"/>
              <a:ext cx="1445738" cy="5051425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7636" y="690282"/>
            <a:ext cx="2011259" cy="5820866"/>
            <a:chOff x="17636" y="690282"/>
            <a:chExt cx="2011259" cy="5820866"/>
          </a:xfrm>
        </p:grpSpPr>
        <p:sp>
          <p:nvSpPr>
            <p:cNvPr id="13" name="Rectangle 12"/>
            <p:cNvSpPr/>
            <p:nvPr/>
          </p:nvSpPr>
          <p:spPr>
            <a:xfrm>
              <a:off x="17636" y="5741707"/>
              <a:ext cx="2011259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rgbClr val="3333CC">
                          <a:satMod val="155000"/>
                        </a:srgbClr>
                      </a:gs>
                      <a:gs pos="100000">
                        <a:srgbClr val="3333CC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Times New Roman"/>
                  <a:ea typeface="+mn-ea"/>
                  <a:cs typeface="+mn-cs"/>
                </a:rPr>
                <a:t>0-5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37821" r="34308"/>
            <a:stretch/>
          </p:blipFill>
          <p:spPr>
            <a:xfrm>
              <a:off x="17636" y="690282"/>
              <a:ext cx="2011259" cy="5051425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8729157" y="690281"/>
            <a:ext cx="3367618" cy="5927793"/>
            <a:chOff x="8527570" y="690281"/>
            <a:chExt cx="3367618" cy="5927793"/>
          </a:xfrm>
        </p:grpSpPr>
        <p:sp>
          <p:nvSpPr>
            <p:cNvPr id="17" name="Rectangle 16"/>
            <p:cNvSpPr/>
            <p:nvPr/>
          </p:nvSpPr>
          <p:spPr>
            <a:xfrm>
              <a:off x="8527570" y="5848633"/>
              <a:ext cx="336761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rgbClr val="3333CC">
                          <a:satMod val="155000"/>
                        </a:srgbClr>
                      </a:gs>
                      <a:gs pos="100000">
                        <a:srgbClr val="3333CC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Times New Roman"/>
                  <a:ea typeface="+mn-ea"/>
                  <a:cs typeface="+mn-cs"/>
                </a:rPr>
                <a:t>&gt;65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27570" y="690281"/>
              <a:ext cx="3367617" cy="5051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949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D3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3331"/>
            <a:ext cx="12192000" cy="2289629"/>
          </a:xfrm>
        </p:spPr>
        <p:txBody>
          <a:bodyPr>
            <a:scene3d>
              <a:camera prst="perspectiveRelaxedModerately"/>
              <a:lightRig rig="threePt" dir="t"/>
            </a:scene3d>
            <a:sp3d extrusionH="57150">
              <a:bevelT w="800100" h="38100"/>
              <a:bevelB w="203200" h="254000"/>
            </a:sp3d>
          </a:bodyPr>
          <a:lstStyle/>
          <a:p>
            <a:pPr algn="ctr"/>
            <a:r>
              <a:rPr lang="en-US" sz="7200" dirty="0" smtClean="0">
                <a:solidFill>
                  <a:srgbClr val="0000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INNOVATIONS IN </a:t>
            </a:r>
            <a:br>
              <a:rPr lang="en-US" sz="7200" dirty="0" smtClean="0">
                <a:solidFill>
                  <a:srgbClr val="0000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8800" dirty="0" smtClean="0">
                <a:solidFill>
                  <a:srgbClr val="0000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GRAIN PROCESSING</a:t>
            </a:r>
            <a:endParaRPr lang="en-US" sz="7200" dirty="0">
              <a:solidFill>
                <a:srgbClr val="0000FF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230" y="2836460"/>
            <a:ext cx="4021540" cy="402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2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1229</TotalTime>
  <Words>2422</Words>
  <Application>Microsoft Office PowerPoint</Application>
  <PresentationFormat>Widescreen</PresentationFormat>
  <Paragraphs>491</Paragraphs>
  <Slides>51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24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82" baseType="lpstr">
      <vt:lpstr>Arial Unicode MS</vt:lpstr>
      <vt:lpstr>Arial</vt:lpstr>
      <vt:lpstr>Arial Black</vt:lpstr>
      <vt:lpstr>Calibri</vt:lpstr>
      <vt:lpstr>Calibri Light</vt:lpstr>
      <vt:lpstr>Century Gothic</vt:lpstr>
      <vt:lpstr>Garamond</vt:lpstr>
      <vt:lpstr>Gautami</vt:lpstr>
      <vt:lpstr>Impact</vt:lpstr>
      <vt:lpstr>inherit</vt:lpstr>
      <vt:lpstr>Latha</vt:lpstr>
      <vt:lpstr>Mangal</vt:lpstr>
      <vt:lpstr>Monotype Corsiva</vt:lpstr>
      <vt:lpstr>MoolBoran</vt:lpstr>
      <vt:lpstr>Raavi</vt:lpstr>
      <vt:lpstr>Shruti</vt:lpstr>
      <vt:lpstr>Tahoma</vt:lpstr>
      <vt:lpstr>Times New Roman</vt:lpstr>
      <vt:lpstr>Tunga</vt:lpstr>
      <vt:lpstr>Verdana</vt:lpstr>
      <vt:lpstr>Webdings</vt:lpstr>
      <vt:lpstr>Wingdings</vt:lpstr>
      <vt:lpstr>Wingdings 2</vt:lpstr>
      <vt:lpstr>Wingdings 3</vt:lpstr>
      <vt:lpstr>Organic</vt:lpstr>
      <vt:lpstr>1_Office Theme</vt:lpstr>
      <vt:lpstr>Office Theme</vt:lpstr>
      <vt:lpstr>2_Office Theme</vt:lpstr>
      <vt:lpstr>3_Office Theme</vt:lpstr>
      <vt:lpstr>Photo Editor Photo</vt:lpstr>
      <vt:lpstr>Image</vt:lpstr>
      <vt:lpstr>Grain products from CSIR-CFTRI</vt:lpstr>
      <vt:lpstr> What is C.S.I.R?</vt:lpstr>
      <vt:lpstr>Departments at CSIR - CFTRI</vt:lpstr>
      <vt:lpstr>Human Resources Development Department</vt:lpstr>
      <vt:lpstr>INNOVATION!</vt:lpstr>
      <vt:lpstr>What is innovation?</vt:lpstr>
      <vt:lpstr>BOTTLE!</vt:lpstr>
      <vt:lpstr>PowerPoint Presentation</vt:lpstr>
      <vt:lpstr>INNOVATIONS IN  GRAIN PROCESSING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FEW PRODUCTS IN MORE DETAIL</vt:lpstr>
      <vt:lpstr>Ready to Cook Multi Whole Grain Mix for Drink / Porridge</vt:lpstr>
      <vt:lpstr>PowerPoint Presentation</vt:lpstr>
      <vt:lpstr>PowerPoint Presentation</vt:lpstr>
      <vt:lpstr>SHELF  STABLE OPTIMALLY MILLED BROWN RICE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FLAKING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tech based queries…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Value added products with health benefits</dc:title>
  <dc:creator>GST</dc:creator>
  <cp:lastModifiedBy>Srinivas</cp:lastModifiedBy>
  <cp:revision>67</cp:revision>
  <dcterms:created xsi:type="dcterms:W3CDTF">2017-01-05T07:14:16Z</dcterms:created>
  <dcterms:modified xsi:type="dcterms:W3CDTF">2018-09-27T09:46:46Z</dcterms:modified>
</cp:coreProperties>
</file>